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1" r:id="rId1"/>
  </p:sldMasterIdLst>
  <p:sldIdLst>
    <p:sldId id="256" r:id="rId2"/>
    <p:sldId id="258" r:id="rId3"/>
    <p:sldId id="257" r:id="rId4"/>
    <p:sldId id="259" r:id="rId5"/>
    <p:sldId id="261" r:id="rId6"/>
    <p:sldId id="260" r:id="rId7"/>
    <p:sldId id="262" r:id="rId8"/>
    <p:sldId id="263" r:id="rId9"/>
    <p:sldId id="265" r:id="rId10"/>
    <p:sldId id="264" r:id="rId11"/>
    <p:sldId id="266" r:id="rId12"/>
    <p:sldId id="268" r:id="rId13"/>
    <p:sldId id="267" r:id="rId14"/>
    <p:sldId id="269" r:id="rId15"/>
    <p:sldId id="270" r:id="rId16"/>
    <p:sldId id="272" r:id="rId17"/>
    <p:sldId id="271" r:id="rId18"/>
    <p:sldId id="273" r:id="rId19"/>
    <p:sldId id="275" r:id="rId20"/>
    <p:sldId id="274" r:id="rId21"/>
    <p:sldId id="276" r:id="rId22"/>
    <p:sldId id="278" r:id="rId23"/>
    <p:sldId id="277" r:id="rId24"/>
    <p:sldId id="279" r:id="rId25"/>
    <p:sldId id="281" r:id="rId26"/>
    <p:sldId id="280" r:id="rId27"/>
    <p:sldId id="297" r:id="rId28"/>
    <p:sldId id="282" r:id="rId29"/>
    <p:sldId id="285" r:id="rId30"/>
    <p:sldId id="290" r:id="rId31"/>
    <p:sldId id="287" r:id="rId32"/>
    <p:sldId id="283" r:id="rId33"/>
    <p:sldId id="284" r:id="rId34"/>
    <p:sldId id="288" r:id="rId35"/>
    <p:sldId id="289" r:id="rId36"/>
    <p:sldId id="286" r:id="rId37"/>
    <p:sldId id="291" r:id="rId38"/>
    <p:sldId id="298" r:id="rId39"/>
    <p:sldId id="292" r:id="rId40"/>
    <p:sldId id="293" r:id="rId41"/>
    <p:sldId id="295" r:id="rId42"/>
    <p:sldId id="294" r:id="rId43"/>
    <p:sldId id="29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snapToGrid="0">
      <p:cViewPr varScale="1">
        <p:scale>
          <a:sx n="114" d="100"/>
          <a:sy n="114" d="100"/>
        </p:scale>
        <p:origin x="4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3A1C593-65D0-4073-BCC9-577B9352EA97}" type="datetimeFigureOut">
              <a:rPr lang="en-US" smtClean="0"/>
              <a:t>2/20/2025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B618960-8005-486C-9A75-10CB2AAC16F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7956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3A1C593-65D0-4073-BCC9-577B9352EA97}"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08776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3A1C593-65D0-4073-BCC9-577B9352EA97}"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3291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3A1C593-65D0-4073-BCC9-577B9352EA97}"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9827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3A1C593-65D0-4073-BCC9-577B9352EA97}"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693187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3A1C593-65D0-4073-BCC9-577B9352EA97}"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3190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3A1C593-65D0-4073-BCC9-577B9352EA97}"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048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1348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074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55520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3A1C593-65D0-4073-BCC9-577B9352EA97}"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365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3A1C593-65D0-4073-BCC9-577B9352EA97}"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54552194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0791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458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54350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3A1C593-65D0-4073-BCC9-577B9352EA97}"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761488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3A1C593-65D0-4073-BCC9-577B9352EA97}"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98950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A1C593-65D0-4073-BCC9-577B9352EA97}" type="datetimeFigureOut">
              <a:rPr lang="en-US" smtClean="0"/>
              <a:t>2/20/2025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3769521819"/>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3" r:id="rId12"/>
    <p:sldLayoutId id="2147484184" r:id="rId13"/>
    <p:sldLayoutId id="2147484185" r:id="rId14"/>
    <p:sldLayoutId id="2147484186" r:id="rId15"/>
    <p:sldLayoutId id="2147484187" r:id="rId16"/>
    <p:sldLayoutId id="214748418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tr-TR" sz="4400" dirty="0"/>
              <a:t>PERSONEL DİSİPLİN SORUŞTURMASI SÜRECİ</a:t>
            </a:r>
            <a:endParaRPr lang="en-US" sz="4400" dirty="0"/>
          </a:p>
        </p:txBody>
      </p:sp>
      <p:sp>
        <p:nvSpPr>
          <p:cNvPr id="3" name="Subtitle 2"/>
          <p:cNvSpPr>
            <a:spLocks noGrp="1"/>
          </p:cNvSpPr>
          <p:nvPr>
            <p:ph type="subTitle" idx="1"/>
          </p:nvPr>
        </p:nvSpPr>
        <p:spPr/>
        <p:txBody>
          <a:bodyPr/>
          <a:lstStyle/>
          <a:p>
            <a:endParaRPr lang="tr-TR" dirty="0"/>
          </a:p>
          <a:p>
            <a:r>
              <a:rPr lang="tr-TR" dirty="0"/>
              <a:t>Hukuk Müşaviri Av. Mehmet Ali UZUN</a:t>
            </a:r>
            <a:endParaRPr lang="en-US" dirty="0"/>
          </a:p>
        </p:txBody>
      </p:sp>
    </p:spTree>
    <p:extLst>
      <p:ext uri="{BB962C8B-B14F-4D97-AF65-F5344CB8AC3E}">
        <p14:creationId xmlns:p14="http://schemas.microsoft.com/office/powerpoint/2010/main" val="307201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845370-0FDC-4A2F-9FF1-82D88E2C52D3}"/>
              </a:ext>
            </a:extLst>
          </p:cNvPr>
          <p:cNvSpPr>
            <a:spLocks noGrp="1"/>
          </p:cNvSpPr>
          <p:nvPr>
            <p:ph type="title"/>
          </p:nvPr>
        </p:nvSpPr>
        <p:spPr/>
        <p:txBody>
          <a:bodyPr/>
          <a:lstStyle/>
          <a:p>
            <a:r>
              <a:rPr lang="tr-TR" dirty="0"/>
              <a:t>ÖRNEK OLAY</a:t>
            </a:r>
          </a:p>
        </p:txBody>
      </p:sp>
      <p:sp>
        <p:nvSpPr>
          <p:cNvPr id="3" name="İçerik Yer Tutucusu 2">
            <a:extLst>
              <a:ext uri="{FF2B5EF4-FFF2-40B4-BE49-F238E27FC236}">
                <a16:creationId xmlns:a16="http://schemas.microsoft.com/office/drawing/2014/main" id="{77E37221-F85B-4D69-9A16-F7774A6D0A3B}"/>
              </a:ext>
            </a:extLst>
          </p:cNvPr>
          <p:cNvSpPr>
            <a:spLocks noGrp="1"/>
          </p:cNvSpPr>
          <p:nvPr>
            <p:ph idx="1"/>
          </p:nvPr>
        </p:nvSpPr>
        <p:spPr/>
        <p:txBody>
          <a:bodyPr>
            <a:normAutofit/>
          </a:bodyPr>
          <a:lstStyle/>
          <a:p>
            <a:pPr algn="just"/>
            <a:r>
              <a:rPr lang="tr-TR" sz="1800" dirty="0">
                <a:latin typeface="Times New Roman" panose="02020603050405020304" pitchFamily="18" charset="0"/>
                <a:cs typeface="Times New Roman" panose="02020603050405020304" pitchFamily="18" charset="0"/>
              </a:rPr>
              <a:t>Kamera kaydı ve yoklama listesi soruşturmacıya tebliğ edilmiştir.</a:t>
            </a:r>
          </a:p>
          <a:p>
            <a:pPr algn="just"/>
            <a:r>
              <a:rPr lang="tr-TR" sz="1800" dirty="0">
                <a:latin typeface="Times New Roman" panose="02020603050405020304" pitchFamily="18" charset="0"/>
                <a:cs typeface="Times New Roman" panose="02020603050405020304" pitchFamily="18" charset="0"/>
              </a:rPr>
              <a:t>Kamera kaydını izleyen soruşturmacı; soruşturulan ile şikayetçi arasındaki diyalogun, soruşturulanın odasında gerçekleştiğini görmüştür. </a:t>
            </a:r>
            <a:r>
              <a:rPr lang="tr-TR" sz="1800" u="sng" dirty="0">
                <a:latin typeface="Times New Roman" panose="02020603050405020304" pitchFamily="18" charset="0"/>
                <a:cs typeface="Times New Roman" panose="02020603050405020304" pitchFamily="18" charset="0"/>
              </a:rPr>
              <a:t>Kamera kaydında tokat atma fiiline rastlanmamıştır</a:t>
            </a:r>
            <a:r>
              <a:rPr lang="tr-TR" sz="1800" dirty="0">
                <a:latin typeface="Times New Roman" panose="02020603050405020304" pitchFamily="18" charset="0"/>
                <a:cs typeface="Times New Roman" panose="02020603050405020304" pitchFamily="18" charset="0"/>
              </a:rPr>
              <a:t>.</a:t>
            </a:r>
          </a:p>
          <a:p>
            <a:pPr algn="just"/>
            <a:r>
              <a:rPr lang="tr-TR" sz="1800" dirty="0">
                <a:latin typeface="Times New Roman" panose="02020603050405020304" pitchFamily="18" charset="0"/>
                <a:cs typeface="Times New Roman" panose="02020603050405020304" pitchFamily="18" charset="0"/>
              </a:rPr>
              <a:t>Yoklama listesini inceleyen soruşturmacı, o gün derste olduğuna ilişkin imzası olan beş öğrencinin tanık olarak ifade vermek üzere davet edilmesi için Hukuk Fakültesi Dekanlığına yazı yazmaya karar vermiştir.</a:t>
            </a:r>
          </a:p>
        </p:txBody>
      </p:sp>
    </p:spTree>
    <p:extLst>
      <p:ext uri="{BB962C8B-B14F-4D97-AF65-F5344CB8AC3E}">
        <p14:creationId xmlns:p14="http://schemas.microsoft.com/office/powerpoint/2010/main" val="94676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DFFCFC-CB3B-4559-8FDC-F49D6FE3FB0D}"/>
              </a:ext>
            </a:extLst>
          </p:cNvPr>
          <p:cNvSpPr>
            <a:spLocks noGrp="1"/>
          </p:cNvSpPr>
          <p:nvPr>
            <p:ph type="title"/>
          </p:nvPr>
        </p:nvSpPr>
        <p:spPr/>
        <p:txBody>
          <a:bodyPr/>
          <a:lstStyle/>
          <a:p>
            <a:r>
              <a:rPr lang="tr-TR" dirty="0"/>
              <a:t>UYGULAMA</a:t>
            </a:r>
          </a:p>
        </p:txBody>
      </p:sp>
      <p:sp>
        <p:nvSpPr>
          <p:cNvPr id="3" name="İçerik Yer Tutucusu 2">
            <a:extLst>
              <a:ext uri="{FF2B5EF4-FFF2-40B4-BE49-F238E27FC236}">
                <a16:creationId xmlns:a16="http://schemas.microsoft.com/office/drawing/2014/main" id="{2A539C9C-8555-475F-9CEE-3ABF91A0E638}"/>
              </a:ext>
            </a:extLst>
          </p:cNvPr>
          <p:cNvSpPr>
            <a:spLocks noGrp="1"/>
          </p:cNvSpPr>
          <p:nvPr>
            <p:ph idx="1"/>
          </p:nvPr>
        </p:nvSpPr>
        <p:spPr/>
        <p:txBody>
          <a:bodyPr>
            <a:normAutofit/>
          </a:bodyPr>
          <a:lstStyle/>
          <a:p>
            <a:pPr marL="0" indent="0" algn="ctr">
              <a:spcAft>
                <a:spcPts val="0"/>
              </a:spcAft>
              <a:buNone/>
              <a:tabLst>
                <a:tab pos="449580" algn="l"/>
                <a:tab pos="899160" algn="l"/>
                <a:tab pos="1348740" algn="l"/>
                <a:tab pos="4905375" algn="l"/>
                <a:tab pos="5514975"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HUKUK FAKÜLTESİ DEKANLIĞINA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15000"/>
              </a:lnSpc>
              <a:spcAft>
                <a:spcPts val="1000"/>
              </a:spcAft>
              <a:buNone/>
            </a:pPr>
            <a:r>
              <a:rPr lang="tr-TR" sz="1800" dirty="0">
                <a:latin typeface="Times New Roman" panose="02020603050405020304" pitchFamily="18" charset="0"/>
                <a:ea typeface="Calibri" panose="020F0502020204030204" pitchFamily="34" charset="0"/>
                <a:cs typeface="Times New Roman" panose="02020603050405020304" pitchFamily="18" charset="0"/>
              </a:rPr>
              <a:t>	Hukuk Fakültesi Dekanlığının ilgide kayıtlı ekli görevlendirme yazısı ile görevlendirilmiş olduğum soruşturma kapsamında, aşağıda ismi yer alan öğrencilerin tanık olarak ifade vermek üzere 07.03.2025 tarihinde saat 10.00’da B306 nolu odada hazır bulunmalarının sağlanması hususunda;</a:t>
            </a:r>
          </a:p>
          <a:p>
            <a:pPr indent="0" algn="just">
              <a:lnSpc>
                <a:spcPct val="115000"/>
              </a:lnSpc>
              <a:spcAft>
                <a:spcPts val="1000"/>
              </a:spcAft>
              <a:buNone/>
            </a:pPr>
            <a:r>
              <a:rPr lang="tr-TR" sz="1800" dirty="0">
                <a:latin typeface="Times New Roman" panose="02020603050405020304" pitchFamily="18" charset="0"/>
                <a:ea typeface="Calibri" panose="020F0502020204030204" pitchFamily="34" charset="0"/>
                <a:cs typeface="Times New Roman" panose="02020603050405020304" pitchFamily="18" charset="0"/>
              </a:rPr>
              <a:t>	Gereğini bilgilerinize arz ederim.</a:t>
            </a:r>
          </a:p>
          <a:p>
            <a:pPr indent="0" algn="just">
              <a:lnSpc>
                <a:spcPct val="115000"/>
              </a:lnSpc>
              <a:spcAft>
                <a:spcPts val="1000"/>
              </a:spcAft>
              <a:buNone/>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Soruşturma</a:t>
            </a:r>
            <a:r>
              <a:rPr lang="tr-TR" sz="1800" b="1" dirty="0">
                <a:latin typeface="Times New Roman" panose="02020603050405020304" pitchFamily="18" charset="0"/>
                <a:ea typeface="Calibri" panose="020F0502020204030204" pitchFamily="34" charset="0"/>
                <a:cs typeface="Times New Roman" panose="02020603050405020304" pitchFamily="18" charset="0"/>
              </a:rPr>
              <a:t>cı</a:t>
            </a:r>
          </a:p>
          <a:p>
            <a:pPr indent="0" algn="just">
              <a:lnSpc>
                <a:spcPct val="115000"/>
              </a:lnSpc>
              <a:spcAft>
                <a:spcPts val="1000"/>
              </a:spcAft>
              <a:buNone/>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Ek: Görevlendirme yazısı</a:t>
            </a:r>
          </a:p>
          <a:p>
            <a:pPr marL="0" indent="0">
              <a:buNone/>
            </a:pPr>
            <a:endParaRPr lang="tr-TR" dirty="0"/>
          </a:p>
        </p:txBody>
      </p:sp>
    </p:spTree>
    <p:extLst>
      <p:ext uri="{BB962C8B-B14F-4D97-AF65-F5344CB8AC3E}">
        <p14:creationId xmlns:p14="http://schemas.microsoft.com/office/powerpoint/2010/main" val="28601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76AB3F-E5B3-4D12-858F-6C0C8705C88D}"/>
              </a:ext>
            </a:extLst>
          </p:cNvPr>
          <p:cNvSpPr>
            <a:spLocks noGrp="1"/>
          </p:cNvSpPr>
          <p:nvPr>
            <p:ph type="title"/>
          </p:nvPr>
        </p:nvSpPr>
        <p:spPr/>
        <p:txBody>
          <a:bodyPr/>
          <a:lstStyle/>
          <a:p>
            <a:r>
              <a:rPr lang="tr-TR" dirty="0"/>
              <a:t>MEVZUAT</a:t>
            </a:r>
          </a:p>
        </p:txBody>
      </p:sp>
      <p:sp>
        <p:nvSpPr>
          <p:cNvPr id="3" name="İçerik Yer Tutucusu 2">
            <a:extLst>
              <a:ext uri="{FF2B5EF4-FFF2-40B4-BE49-F238E27FC236}">
                <a16:creationId xmlns:a16="http://schemas.microsoft.com/office/drawing/2014/main" id="{7FA229B7-44F2-46A3-970F-C546136090CA}"/>
              </a:ext>
            </a:extLst>
          </p:cNvPr>
          <p:cNvSpPr>
            <a:spLocks noGrp="1"/>
          </p:cNvSpPr>
          <p:nvPr>
            <p:ph idx="1"/>
          </p:nvPr>
        </p:nvSpPr>
        <p:spPr/>
        <p:txBody>
          <a:bodyPr>
            <a:normAutofit/>
          </a:bodyPr>
          <a:lstStyle/>
          <a:p>
            <a:pPr algn="just"/>
            <a:r>
              <a:rPr lang="tr-TR" sz="1800" dirty="0">
                <a:effectLst/>
                <a:latin typeface="Times New Roman" panose="02020603050405020304" pitchFamily="18" charset="0"/>
                <a:ea typeface="Times New Roman" panose="02020603050405020304" pitchFamily="18" charset="0"/>
              </a:rPr>
              <a:t>Soruşturmacı, yalnızca </a:t>
            </a:r>
            <a:r>
              <a:rPr lang="tr-TR" sz="1800" u="sng" dirty="0">
                <a:effectLst/>
                <a:latin typeface="Times New Roman" panose="02020603050405020304" pitchFamily="18" charset="0"/>
                <a:ea typeface="Times New Roman" panose="02020603050405020304" pitchFamily="18" charset="0"/>
              </a:rPr>
              <a:t>görevlendirildiği konuda</a:t>
            </a:r>
            <a:r>
              <a:rPr lang="tr-TR" sz="1800" dirty="0">
                <a:effectLst/>
                <a:latin typeface="Times New Roman" panose="02020603050405020304" pitchFamily="18" charset="0"/>
                <a:ea typeface="Times New Roman" panose="02020603050405020304" pitchFamily="18" charset="0"/>
              </a:rPr>
              <a:t> soruşturma yürütür. Soruşturma sırasında disiplin soruşturmasına konu olabilecek </a:t>
            </a:r>
            <a:r>
              <a:rPr lang="tr-TR" sz="1800" u="sng" dirty="0">
                <a:effectLst/>
                <a:latin typeface="Times New Roman" panose="02020603050405020304" pitchFamily="18" charset="0"/>
                <a:ea typeface="Times New Roman" panose="02020603050405020304" pitchFamily="18" charset="0"/>
              </a:rPr>
              <a:t>başka fiillerin</a:t>
            </a:r>
            <a:r>
              <a:rPr lang="tr-TR" sz="1800" dirty="0">
                <a:effectLst/>
                <a:latin typeface="Times New Roman" panose="02020603050405020304" pitchFamily="18" charset="0"/>
                <a:ea typeface="Times New Roman" panose="02020603050405020304" pitchFamily="18" charset="0"/>
              </a:rPr>
              <a:t> ortaya çıkması durumunda bunları gecikmeksizin </a:t>
            </a:r>
            <a:r>
              <a:rPr lang="tr-TR" sz="1800" u="sng" dirty="0">
                <a:effectLst/>
                <a:latin typeface="Times New Roman" panose="02020603050405020304" pitchFamily="18" charset="0"/>
                <a:ea typeface="Times New Roman" panose="02020603050405020304" pitchFamily="18" charset="0"/>
              </a:rPr>
              <a:t>disiplin amirine bildirir</a:t>
            </a:r>
            <a:r>
              <a:rPr lang="tr-TR" sz="1800" dirty="0">
                <a:effectLst/>
                <a:latin typeface="Times New Roman" panose="02020603050405020304" pitchFamily="18" charset="0"/>
                <a:ea typeface="Times New Roman" panose="02020603050405020304" pitchFamily="18" charset="0"/>
              </a:rPr>
              <a:t>.</a:t>
            </a: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135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9DF813-D3E4-43AD-BF83-A3490320A57D}"/>
              </a:ext>
            </a:extLst>
          </p:cNvPr>
          <p:cNvSpPr>
            <a:spLocks noGrp="1"/>
          </p:cNvSpPr>
          <p:nvPr>
            <p:ph type="title"/>
          </p:nvPr>
        </p:nvSpPr>
        <p:spPr/>
        <p:txBody>
          <a:bodyPr/>
          <a:lstStyle/>
          <a:p>
            <a:r>
              <a:rPr lang="tr-TR" dirty="0"/>
              <a:t>ÖRNEK OLAY</a:t>
            </a:r>
          </a:p>
        </p:txBody>
      </p:sp>
      <p:sp>
        <p:nvSpPr>
          <p:cNvPr id="3" name="İçerik Yer Tutucusu 2">
            <a:extLst>
              <a:ext uri="{FF2B5EF4-FFF2-40B4-BE49-F238E27FC236}">
                <a16:creationId xmlns:a16="http://schemas.microsoft.com/office/drawing/2014/main" id="{7B14A725-D02F-42A8-95E5-6C973A9A52B2}"/>
              </a:ext>
            </a:extLst>
          </p:cNvPr>
          <p:cNvSpPr>
            <a:spLocks noGrp="1"/>
          </p:cNvSpPr>
          <p:nvPr>
            <p:ph idx="1"/>
          </p:nvPr>
        </p:nvSpPr>
        <p:spPr/>
        <p:txBody>
          <a:bodyPr>
            <a:normAutofit/>
          </a:bodyPr>
          <a:lstStyle/>
          <a:p>
            <a:pPr algn="just"/>
            <a:r>
              <a:rPr lang="tr-TR" sz="1800" dirty="0">
                <a:latin typeface="Times New Roman" panose="02020603050405020304" pitchFamily="18" charset="0"/>
                <a:cs typeface="Times New Roman" panose="02020603050405020304" pitchFamily="18" charset="0"/>
              </a:rPr>
              <a:t>Soruşturmacı; Personel Disiplin Soruşturması Formları arasında yer alan Tanık İfade Tutanağı taslağına, öğrencilere yöneltmeyi düşündüğü soruları önceden hazırlamıştır.</a:t>
            </a:r>
          </a:p>
          <a:p>
            <a:pPr algn="just"/>
            <a:r>
              <a:rPr lang="tr-TR" sz="1800" dirty="0">
                <a:latin typeface="Times New Roman" panose="02020603050405020304" pitchFamily="18" charset="0"/>
                <a:cs typeface="Times New Roman" panose="02020603050405020304" pitchFamily="18" charset="0"/>
              </a:rPr>
              <a:t>Soruşturmacı tarafından öğrencilere; ‘’Prof. Dr. Mehmet MEHMETOĞLU’nun 01.01.2025 tarihli Anayasa Hukuku dersinde öğrencilere yönelik olarak </a:t>
            </a:r>
            <a:r>
              <a:rPr lang="tr-TR" sz="1800" i="1" dirty="0">
                <a:latin typeface="Times New Roman" panose="02020603050405020304" pitchFamily="18" charset="0"/>
                <a:cs typeface="Times New Roman" panose="02020603050405020304" pitchFamily="18" charset="0"/>
              </a:rPr>
              <a:t>‘Anlattığım hiçbir şeyi anlamadığınız sınav notlarınızdan belli aptal herifler’ </a:t>
            </a:r>
            <a:r>
              <a:rPr lang="tr-TR" sz="1800" dirty="0">
                <a:latin typeface="Times New Roman" panose="02020603050405020304" pitchFamily="18" charset="0"/>
                <a:cs typeface="Times New Roman" panose="02020603050405020304" pitchFamily="18" charset="0"/>
              </a:rPr>
              <a:t>şeklinde bir cümle sarf edip etmediği’’ sorusu yöneltilmiştir.</a:t>
            </a:r>
          </a:p>
          <a:p>
            <a:pPr algn="just"/>
            <a:r>
              <a:rPr lang="tr-TR" sz="1800" dirty="0">
                <a:latin typeface="Times New Roman" panose="02020603050405020304" pitchFamily="18" charset="0"/>
                <a:cs typeface="Times New Roman" panose="02020603050405020304" pitchFamily="18" charset="0"/>
              </a:rPr>
              <a:t>İfadesine başvurulan dört öğrenci, soruşturulanın bu cümleyi sarf ettiğini duyduğunu, bir öğrenci ise hatırlayamadığını belirtmiştir. Ayrıca bir öğrenci, soruşturulan tarafından </a:t>
            </a:r>
            <a:r>
              <a:rPr lang="tr-TR" sz="1800" u="sng" dirty="0">
                <a:latin typeface="Times New Roman" panose="02020603050405020304" pitchFamily="18" charset="0"/>
                <a:cs typeface="Times New Roman" panose="02020603050405020304" pitchFamily="18" charset="0"/>
              </a:rPr>
              <a:t>dönemin ilk dersinde</a:t>
            </a:r>
            <a:r>
              <a:rPr lang="tr-TR" sz="1800" dirty="0">
                <a:latin typeface="Times New Roman" panose="02020603050405020304" pitchFamily="18" charset="0"/>
                <a:cs typeface="Times New Roman" panose="02020603050405020304" pitchFamily="18" charset="0"/>
              </a:rPr>
              <a:t> </a:t>
            </a:r>
            <a:r>
              <a:rPr lang="tr-TR" sz="1800" i="1" dirty="0">
                <a:latin typeface="Times New Roman" panose="02020603050405020304" pitchFamily="18" charset="0"/>
                <a:cs typeface="Times New Roman" panose="02020603050405020304" pitchFamily="18" charset="0"/>
              </a:rPr>
              <a:t>‘’Geçen sene bu dersi geçemeyen aptallar umarım ilk dersimize gelmişlerdir’’ </a:t>
            </a:r>
            <a:r>
              <a:rPr lang="tr-TR" sz="1800" dirty="0">
                <a:latin typeface="Times New Roman" panose="02020603050405020304" pitchFamily="18" charset="0"/>
                <a:cs typeface="Times New Roman" panose="02020603050405020304" pitchFamily="18" charset="0"/>
              </a:rPr>
              <a:t>şeklinde cümle kurulduğuna yönelik beyan vermiştir.</a:t>
            </a:r>
          </a:p>
        </p:txBody>
      </p:sp>
    </p:spTree>
    <p:extLst>
      <p:ext uri="{BB962C8B-B14F-4D97-AF65-F5344CB8AC3E}">
        <p14:creationId xmlns:p14="http://schemas.microsoft.com/office/powerpoint/2010/main" val="350070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F12BB2-8C8B-40BA-B557-617B523D58B8}"/>
              </a:ext>
            </a:extLst>
          </p:cNvPr>
          <p:cNvSpPr>
            <a:spLocks noGrp="1"/>
          </p:cNvSpPr>
          <p:nvPr>
            <p:ph type="title"/>
          </p:nvPr>
        </p:nvSpPr>
        <p:spPr/>
        <p:txBody>
          <a:bodyPr/>
          <a:lstStyle/>
          <a:p>
            <a:r>
              <a:rPr lang="tr-TR" dirty="0"/>
              <a:t>UYGULAMA</a:t>
            </a:r>
          </a:p>
        </p:txBody>
      </p:sp>
      <p:sp>
        <p:nvSpPr>
          <p:cNvPr id="3" name="İçerik Yer Tutucusu 2">
            <a:extLst>
              <a:ext uri="{FF2B5EF4-FFF2-40B4-BE49-F238E27FC236}">
                <a16:creationId xmlns:a16="http://schemas.microsoft.com/office/drawing/2014/main" id="{A8E2FA2C-068C-427A-9030-A0D3F21C583A}"/>
              </a:ext>
            </a:extLst>
          </p:cNvPr>
          <p:cNvSpPr>
            <a:spLocks noGrp="1"/>
          </p:cNvSpPr>
          <p:nvPr>
            <p:ph idx="1"/>
          </p:nvPr>
        </p:nvSpPr>
        <p:spPr/>
        <p:txBody>
          <a:bodyPr>
            <a:normAutofit/>
          </a:bodyPr>
          <a:lstStyle/>
          <a:p>
            <a:pPr marL="0" indent="0" algn="ctr">
              <a:spcAft>
                <a:spcPts val="0"/>
              </a:spcAft>
              <a:buNone/>
              <a:tabLst>
                <a:tab pos="449580" algn="l"/>
                <a:tab pos="899160" algn="l"/>
                <a:tab pos="1348740" algn="l"/>
                <a:tab pos="4905375" algn="l"/>
                <a:tab pos="5514975"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HUKUK FAKÜLTESİ DEKANLIĞINA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15000"/>
              </a:lnSpc>
              <a:spcAft>
                <a:spcPts val="1000"/>
              </a:spcAft>
              <a:buNone/>
            </a:pPr>
            <a:r>
              <a:rPr lang="tr-TR" sz="1800" dirty="0">
                <a:latin typeface="Times New Roman" panose="02020603050405020304" pitchFamily="18" charset="0"/>
                <a:ea typeface="Calibri" panose="020F0502020204030204" pitchFamily="34" charset="0"/>
                <a:cs typeface="Times New Roman" panose="02020603050405020304" pitchFamily="18" charset="0"/>
              </a:rPr>
              <a:t>	Hukuk Fakültesi Dekanlığının ilgide kayıtlı yazısı ile görevlendirilmiş olduğum soruşturma kapsamında, ekli tanık ifade tutanağında yer alan yeni iddia, 2547 sayılı Kanun’un 53/A/(1)-ı maddesi uyarınca Dekanlığınıza bildirilmektedir.</a:t>
            </a:r>
          </a:p>
          <a:p>
            <a:pPr indent="0" algn="just">
              <a:lnSpc>
                <a:spcPct val="115000"/>
              </a:lnSpc>
              <a:spcAft>
                <a:spcPts val="1000"/>
              </a:spcAft>
              <a:buNone/>
            </a:pPr>
            <a:r>
              <a:rPr lang="tr-TR" sz="1800" dirty="0">
                <a:latin typeface="Times New Roman" panose="02020603050405020304" pitchFamily="18" charset="0"/>
                <a:ea typeface="Calibri" panose="020F0502020204030204" pitchFamily="34" charset="0"/>
                <a:cs typeface="Times New Roman" panose="02020603050405020304" pitchFamily="18" charset="0"/>
              </a:rPr>
              <a:t>	Gereğini bilgilerinize arz ederim.</a:t>
            </a:r>
          </a:p>
          <a:p>
            <a:pPr indent="0" algn="just">
              <a:lnSpc>
                <a:spcPct val="115000"/>
              </a:lnSpc>
              <a:spcAft>
                <a:spcPts val="1000"/>
              </a:spcAft>
              <a:buNone/>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Soruşturma</a:t>
            </a:r>
            <a:r>
              <a:rPr lang="tr-TR" sz="1800" b="1" dirty="0">
                <a:latin typeface="Times New Roman" panose="02020603050405020304" pitchFamily="18" charset="0"/>
                <a:ea typeface="Calibri" panose="020F0502020204030204" pitchFamily="34" charset="0"/>
                <a:cs typeface="Times New Roman" panose="02020603050405020304" pitchFamily="18" charset="0"/>
              </a:rPr>
              <a:t>cı</a:t>
            </a:r>
          </a:p>
          <a:p>
            <a:pPr indent="0" algn="just">
              <a:lnSpc>
                <a:spcPct val="115000"/>
              </a:lnSpc>
              <a:spcAft>
                <a:spcPts val="1000"/>
              </a:spcAft>
              <a:buNone/>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Ek: Tanık ifade tutanağı</a:t>
            </a:r>
          </a:p>
          <a:p>
            <a:pPr marL="0" indent="0">
              <a:buNone/>
            </a:pPr>
            <a:endParaRPr lang="tr-TR" dirty="0"/>
          </a:p>
        </p:txBody>
      </p:sp>
    </p:spTree>
    <p:extLst>
      <p:ext uri="{BB962C8B-B14F-4D97-AF65-F5344CB8AC3E}">
        <p14:creationId xmlns:p14="http://schemas.microsoft.com/office/powerpoint/2010/main" val="347860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6E83D7-5441-4D5D-B1DF-707448D95E48}"/>
              </a:ext>
            </a:extLst>
          </p:cNvPr>
          <p:cNvSpPr>
            <a:spLocks noGrp="1"/>
          </p:cNvSpPr>
          <p:nvPr>
            <p:ph type="title"/>
          </p:nvPr>
        </p:nvSpPr>
        <p:spPr/>
        <p:txBody>
          <a:bodyPr/>
          <a:lstStyle/>
          <a:p>
            <a:r>
              <a:rPr lang="tr-TR" dirty="0"/>
              <a:t>UYGULAMA</a:t>
            </a:r>
          </a:p>
        </p:txBody>
      </p:sp>
      <p:sp>
        <p:nvSpPr>
          <p:cNvPr id="3" name="İçerik Yer Tutucusu 2">
            <a:extLst>
              <a:ext uri="{FF2B5EF4-FFF2-40B4-BE49-F238E27FC236}">
                <a16:creationId xmlns:a16="http://schemas.microsoft.com/office/drawing/2014/main" id="{73A914B1-A5B9-4168-BBE3-1EF1EA9F8D12}"/>
              </a:ext>
            </a:extLst>
          </p:cNvPr>
          <p:cNvSpPr>
            <a:spLocks noGrp="1"/>
          </p:cNvSpPr>
          <p:nvPr>
            <p:ph idx="1"/>
          </p:nvPr>
        </p:nvSpPr>
        <p:spPr>
          <a:xfrm>
            <a:off x="1295401" y="2556932"/>
            <a:ext cx="9601196" cy="3676088"/>
          </a:xfrm>
        </p:spPr>
        <p:txBody>
          <a:bodyPr>
            <a:normAutofit fontScale="70000" lnSpcReduction="20000"/>
          </a:bodyPr>
          <a:lstStyle/>
          <a:p>
            <a:pPr marL="0" indent="0" algn="ctr">
              <a:spcAft>
                <a:spcPts val="0"/>
              </a:spcAft>
              <a:buNone/>
              <a:tabLst>
                <a:tab pos="449580" algn="l"/>
                <a:tab pos="899160" algn="l"/>
                <a:tab pos="1348740" algn="l"/>
                <a:tab pos="4905375" algn="l"/>
                <a:tab pos="5514975"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300" b="1" dirty="0">
                <a:effectLst/>
                <a:latin typeface="Times New Roman" panose="02020603050405020304" pitchFamily="18" charset="0"/>
                <a:ea typeface="Times New Roman" panose="02020603050405020304" pitchFamily="18" charset="0"/>
                <a:cs typeface="Times New Roman" panose="02020603050405020304" pitchFamily="18" charset="0"/>
              </a:rPr>
              <a:t>Sayın Prof. Dr. Ahmet AHMETOĞLU		                   </a:t>
            </a:r>
            <a:endParaRPr lang="tr-TR" sz="23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15000"/>
              </a:lnSpc>
              <a:spcAft>
                <a:spcPts val="1000"/>
              </a:spcAft>
              <a:buNone/>
            </a:pPr>
            <a:r>
              <a:rPr lang="tr-TR" sz="2300" dirty="0">
                <a:latin typeface="Times New Roman" panose="02020603050405020304" pitchFamily="18" charset="0"/>
                <a:ea typeface="Times New Roman" panose="02020603050405020304" pitchFamily="18" charset="0"/>
                <a:cs typeface="Times New Roman" panose="02020603050405020304" pitchFamily="18" charset="0"/>
              </a:rPr>
              <a:t>	İlgide kayıtlı yazı ile Prof. Dr. Mehmet MEHMETOĞLU </a:t>
            </a:r>
            <a:r>
              <a:rPr lang="tr-TR" sz="2300" dirty="0">
                <a:effectLst/>
                <a:latin typeface="Times New Roman" panose="02020603050405020304" pitchFamily="18" charset="0"/>
                <a:ea typeface="Times New Roman" panose="02020603050405020304" pitchFamily="18" charset="0"/>
                <a:cs typeface="Times New Roman" panose="02020603050405020304" pitchFamily="18" charset="0"/>
              </a:rPr>
              <a:t>hakkında başlatılan ve yürütmekle görevlendirildiğiniz soruşturmaya ek olarak ekli tanık ifade tutanağında yer alan ‘’Prof. Dr. Mehmet Ali </a:t>
            </a:r>
            <a:r>
              <a:rPr lang="tr-TR" sz="2300" dirty="0">
                <a:latin typeface="Times New Roman" panose="02020603050405020304" pitchFamily="18" charset="0"/>
                <a:ea typeface="Times New Roman" panose="02020603050405020304" pitchFamily="18" charset="0"/>
                <a:cs typeface="Times New Roman" panose="02020603050405020304" pitchFamily="18" charset="0"/>
              </a:rPr>
              <a:t>MEHMETOĞLU</a:t>
            </a:r>
            <a:r>
              <a:rPr lang="tr-TR" sz="2300" dirty="0">
                <a:effectLst/>
                <a:latin typeface="Times New Roman" panose="02020603050405020304" pitchFamily="18" charset="0"/>
                <a:ea typeface="Times New Roman" panose="02020603050405020304" pitchFamily="18" charset="0"/>
                <a:cs typeface="Times New Roman" panose="02020603050405020304" pitchFamily="18" charset="0"/>
              </a:rPr>
              <a:t>’nun dönemin ilk Anayasa Hukuku dersinde öğrencilere yönelik olarak sarf ettiği iddia edilen </a:t>
            </a:r>
            <a:r>
              <a:rPr lang="tr-TR" sz="23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2300" i="1" dirty="0">
                <a:latin typeface="Times New Roman" panose="02020603050405020304" pitchFamily="18" charset="0"/>
                <a:cs typeface="Times New Roman" panose="02020603050405020304" pitchFamily="18" charset="0"/>
              </a:rPr>
              <a:t>Geçen sene bu dersi geçemeyen aptallar umarım ilk dersimize gelmişlerdir’ </a:t>
            </a:r>
            <a:r>
              <a:rPr lang="tr-TR" sz="2300" dirty="0">
                <a:latin typeface="Times New Roman" panose="02020603050405020304" pitchFamily="18" charset="0"/>
                <a:cs typeface="Times New Roman" panose="02020603050405020304" pitchFamily="18" charset="0"/>
              </a:rPr>
              <a:t>fiili hakkında </a:t>
            </a:r>
            <a:r>
              <a:rPr lang="tr-TR" sz="2300" dirty="0">
                <a:effectLst/>
                <a:latin typeface="Times New Roman" panose="02020603050405020304" pitchFamily="18" charset="0"/>
                <a:ea typeface="Times New Roman" panose="02020603050405020304" pitchFamily="18" charset="0"/>
                <a:cs typeface="Times New Roman" panose="02020603050405020304" pitchFamily="18" charset="0"/>
              </a:rPr>
              <a:t>disiplin soruşturması başlatılması ve söz konusu soruşturmayı yürütmek üzere soruşturmacı olarak görevlendirilmeniz uygun görülmüştür.</a:t>
            </a:r>
            <a:endParaRPr lang="tr-TR" sz="2300" dirty="0">
              <a:latin typeface="Times New Roman" panose="02020603050405020304" pitchFamily="18" charset="0"/>
              <a:ea typeface="Times New Roman" panose="02020603050405020304" pitchFamily="18" charset="0"/>
              <a:cs typeface="Times New Roman" panose="02020603050405020304" pitchFamily="18" charset="0"/>
            </a:endParaRPr>
          </a:p>
          <a:p>
            <a:pPr indent="0" algn="just">
              <a:lnSpc>
                <a:spcPct val="115000"/>
              </a:lnSpc>
              <a:spcAft>
                <a:spcPts val="1000"/>
              </a:spcAft>
              <a:buNone/>
            </a:pPr>
            <a:r>
              <a:rPr lang="tr-TR" sz="2300" dirty="0">
                <a:effectLst/>
                <a:latin typeface="Times New Roman" panose="02020603050405020304" pitchFamily="18" charset="0"/>
                <a:ea typeface="Times New Roman" panose="02020603050405020304" pitchFamily="18" charset="0"/>
                <a:cs typeface="Times New Roman" panose="02020603050405020304" pitchFamily="18" charset="0"/>
              </a:rPr>
              <a:t>	Bilgilerini ve soruşturulan hakkında </a:t>
            </a:r>
            <a:r>
              <a:rPr lang="tr-TR"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2547 sayılı Kanun’un 53. ve devamı maddeleri uyarınca </a:t>
            </a:r>
            <a:r>
              <a:rPr lang="tr-TR" sz="2300" dirty="0">
                <a:effectLst/>
                <a:latin typeface="Times New Roman" panose="02020603050405020304" pitchFamily="18" charset="0"/>
                <a:ea typeface="Times New Roman" panose="02020603050405020304" pitchFamily="18" charset="0"/>
                <a:cs typeface="Times New Roman" panose="02020603050405020304" pitchFamily="18" charset="0"/>
              </a:rPr>
              <a:t>personel disiplin soruşturması</a:t>
            </a:r>
            <a:r>
              <a:rPr lang="tr-TR" sz="23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300" dirty="0">
                <a:effectLst/>
                <a:latin typeface="Times New Roman" panose="02020603050405020304" pitchFamily="18" charset="0"/>
                <a:ea typeface="Times New Roman" panose="02020603050405020304" pitchFamily="18" charset="0"/>
                <a:cs typeface="Times New Roman" panose="02020603050405020304" pitchFamily="18" charset="0"/>
              </a:rPr>
              <a:t>yürütülerek, sonucunda düzenlenecek soruşturma raporunun ve dosyasının gönderilmesini rica ederim.</a:t>
            </a:r>
          </a:p>
          <a:p>
            <a:pPr indent="0" algn="ctr">
              <a:lnSpc>
                <a:spcPct val="115000"/>
              </a:lnSpc>
              <a:spcAft>
                <a:spcPts val="1000"/>
              </a:spcAft>
              <a:buNone/>
            </a:pPr>
            <a:r>
              <a:rPr lang="tr-TR" sz="2300" b="1" dirty="0">
                <a:latin typeface="Times New Roman" panose="02020603050405020304" pitchFamily="18" charset="0"/>
                <a:ea typeface="Times New Roman" panose="02020603050405020304" pitchFamily="18" charset="0"/>
                <a:cs typeface="Times New Roman" panose="02020603050405020304" pitchFamily="18" charset="0"/>
              </a:rPr>
              <a:t>												Dekan</a:t>
            </a:r>
            <a:r>
              <a:rPr lang="tr-TR" sz="23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0">
              <a:lnSpc>
                <a:spcPct val="115000"/>
              </a:lnSpc>
              <a:spcAft>
                <a:spcPts val="1000"/>
              </a:spcAft>
              <a:buNone/>
            </a:pPr>
            <a:r>
              <a:rPr lang="tr-TR" sz="2300" dirty="0">
                <a:latin typeface="Times New Roman" panose="02020603050405020304" pitchFamily="18" charset="0"/>
                <a:ea typeface="Calibri" panose="020F0502020204030204" pitchFamily="34" charset="0"/>
                <a:cs typeface="Times New Roman" panose="02020603050405020304" pitchFamily="18" charset="0"/>
              </a:rPr>
              <a:t>Ek: Tanık ifade tutanağı</a:t>
            </a:r>
            <a:endParaRPr lang="tr-TR" sz="23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845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46C1C4-187B-4D84-B3E2-C2FFAF42AE1D}"/>
              </a:ext>
            </a:extLst>
          </p:cNvPr>
          <p:cNvSpPr>
            <a:spLocks noGrp="1"/>
          </p:cNvSpPr>
          <p:nvPr>
            <p:ph type="title"/>
          </p:nvPr>
        </p:nvSpPr>
        <p:spPr/>
        <p:txBody>
          <a:bodyPr/>
          <a:lstStyle/>
          <a:p>
            <a:r>
              <a:rPr lang="tr-TR" dirty="0"/>
              <a:t>MEVZUAT</a:t>
            </a:r>
          </a:p>
        </p:txBody>
      </p:sp>
      <p:sp>
        <p:nvSpPr>
          <p:cNvPr id="3" name="İçerik Yer Tutucusu 2">
            <a:extLst>
              <a:ext uri="{FF2B5EF4-FFF2-40B4-BE49-F238E27FC236}">
                <a16:creationId xmlns:a16="http://schemas.microsoft.com/office/drawing/2014/main" id="{5C46E73B-555D-48E2-9622-E56CD3593742}"/>
              </a:ext>
            </a:extLst>
          </p:cNvPr>
          <p:cNvSpPr>
            <a:spLocks noGrp="1"/>
          </p:cNvSpPr>
          <p:nvPr>
            <p:ph idx="1"/>
          </p:nvPr>
        </p:nvSpPr>
        <p:spPr/>
        <p:txBody>
          <a:bodyPr/>
          <a:lstStyle/>
          <a:p>
            <a:r>
              <a:rPr lang="tr-TR" sz="1800" dirty="0">
                <a:effectLst/>
                <a:latin typeface="Times New Roman" panose="02020603050405020304" pitchFamily="18" charset="0"/>
                <a:ea typeface="Times New Roman" panose="02020603050405020304" pitchFamily="18" charset="0"/>
              </a:rPr>
              <a:t>Müşteki ifadesi için gün belirlenirken 7 gün süre verilmesine </a:t>
            </a:r>
            <a:r>
              <a:rPr lang="tr-TR" sz="1800" u="sng" dirty="0">
                <a:effectLst/>
                <a:latin typeface="Times New Roman" panose="02020603050405020304" pitchFamily="18" charset="0"/>
                <a:ea typeface="Times New Roman" panose="02020603050405020304" pitchFamily="18" charset="0"/>
              </a:rPr>
              <a:t>gerek yoktur</a:t>
            </a:r>
            <a:r>
              <a:rPr lang="tr-TR" sz="1800" dirty="0">
                <a:effectLst/>
                <a:latin typeface="Times New Roman" panose="02020603050405020304" pitchFamily="18" charset="0"/>
                <a:ea typeface="Times New Roman" panose="02020603050405020304" pitchFamily="18" charset="0"/>
              </a:rPr>
              <a:t>.</a:t>
            </a:r>
          </a:p>
          <a:p>
            <a:endParaRPr lang="tr-TR" dirty="0"/>
          </a:p>
        </p:txBody>
      </p:sp>
    </p:spTree>
    <p:extLst>
      <p:ext uri="{BB962C8B-B14F-4D97-AF65-F5344CB8AC3E}">
        <p14:creationId xmlns:p14="http://schemas.microsoft.com/office/powerpoint/2010/main" val="367421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303D3E-070F-4609-B982-35E10A389C50}"/>
              </a:ext>
            </a:extLst>
          </p:cNvPr>
          <p:cNvSpPr>
            <a:spLocks noGrp="1"/>
          </p:cNvSpPr>
          <p:nvPr>
            <p:ph type="title"/>
          </p:nvPr>
        </p:nvSpPr>
        <p:spPr/>
        <p:txBody>
          <a:bodyPr/>
          <a:lstStyle/>
          <a:p>
            <a:r>
              <a:rPr lang="tr-TR" dirty="0"/>
              <a:t>ÖRNEK OLAY</a:t>
            </a:r>
          </a:p>
        </p:txBody>
      </p:sp>
      <p:sp>
        <p:nvSpPr>
          <p:cNvPr id="3" name="İçerik Yer Tutucusu 2">
            <a:extLst>
              <a:ext uri="{FF2B5EF4-FFF2-40B4-BE49-F238E27FC236}">
                <a16:creationId xmlns:a16="http://schemas.microsoft.com/office/drawing/2014/main" id="{C716B2B9-DB7F-403B-AB3C-3AAE18875C91}"/>
              </a:ext>
            </a:extLst>
          </p:cNvPr>
          <p:cNvSpPr>
            <a:spLocks noGrp="1"/>
          </p:cNvSpPr>
          <p:nvPr>
            <p:ph idx="1"/>
          </p:nvPr>
        </p:nvSpPr>
        <p:spPr/>
        <p:txBody>
          <a:bodyPr>
            <a:normAutofit lnSpcReduction="10000"/>
          </a:bodyPr>
          <a:lstStyle/>
          <a:p>
            <a:pPr algn="just"/>
            <a:r>
              <a:rPr lang="tr-TR" sz="1800" dirty="0">
                <a:latin typeface="Times New Roman" panose="02020603050405020304" pitchFamily="18" charset="0"/>
                <a:cs typeface="Times New Roman" panose="02020603050405020304" pitchFamily="18" charset="0"/>
              </a:rPr>
              <a:t>Soruşturmacı, aynı usulde Hukuk Fakültesi Dekanlığından </a:t>
            </a:r>
            <a:r>
              <a:rPr lang="tr-TR" sz="1800" u="sng" dirty="0">
                <a:latin typeface="Times New Roman" panose="02020603050405020304" pitchFamily="18" charset="0"/>
                <a:cs typeface="Times New Roman" panose="02020603050405020304" pitchFamily="18" charset="0"/>
              </a:rPr>
              <a:t>dönemin ilk Anayasa Hukuku dersinin</a:t>
            </a:r>
            <a:r>
              <a:rPr lang="tr-TR" sz="1800" dirty="0">
                <a:latin typeface="Times New Roman" panose="02020603050405020304" pitchFamily="18" charset="0"/>
                <a:cs typeface="Times New Roman" panose="02020603050405020304" pitchFamily="18" charset="0"/>
              </a:rPr>
              <a:t> yoklama listesini talep etmiştir. Gelen listeden seçtiği beş öğrenciye, soruşturulanın sarf ettiği iddia edilen cümleye şahitlik edip etmediklerini sormuş, öğrencilerin hiçbiri söz konusu cümleyi duyduğuna dair bir beyan vermemiştir.</a:t>
            </a:r>
          </a:p>
          <a:p>
            <a:pPr algn="just"/>
            <a:r>
              <a:rPr lang="tr-TR" sz="1800" dirty="0">
                <a:latin typeface="Times New Roman" panose="02020603050405020304" pitchFamily="18" charset="0"/>
                <a:cs typeface="Times New Roman" panose="02020603050405020304" pitchFamily="18" charset="0"/>
              </a:rPr>
              <a:t>Soruşturmacı; CİMER başvurusunda bulunan öğrenciyi, müşteki (şikayetçi) sıfatıyla ifadeye davet etmiştir. Bu ifadede müştekiye; CİMER başvurusunu kendisinin mi yaptığını, olayların CİMER başvurusunda anlatıldığı şekilde mi gerçekleştiğini, tokat atma fiili güvenlik kameralarının izleme alanı dışında kaldığından iddia ettiği bu olay sonrasında darp raporu alıp almadığını ya da olayın başka bir tanığı olup olmadığını sormuştur.</a:t>
            </a:r>
          </a:p>
          <a:p>
            <a:pPr algn="just"/>
            <a:r>
              <a:rPr lang="tr-TR" sz="1800" dirty="0">
                <a:latin typeface="Times New Roman" panose="02020603050405020304" pitchFamily="18" charset="0"/>
                <a:cs typeface="Times New Roman" panose="02020603050405020304" pitchFamily="18" charset="0"/>
              </a:rPr>
              <a:t>Öğrenci; CİMER başvurusunu kendisinin yaptığını, olayların anlattığı şekilde gerçekleştiğini, tokat atma fiilinin başka bir tanığı olmadığını, olaydan sonra darp raporu almadığını ifade etmiştir.</a:t>
            </a:r>
          </a:p>
        </p:txBody>
      </p:sp>
    </p:spTree>
    <p:extLst>
      <p:ext uri="{BB962C8B-B14F-4D97-AF65-F5344CB8AC3E}">
        <p14:creationId xmlns:p14="http://schemas.microsoft.com/office/powerpoint/2010/main" val="364557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728587-73D6-49AD-9009-F5DD4B26A80C}"/>
              </a:ext>
            </a:extLst>
          </p:cNvPr>
          <p:cNvSpPr>
            <a:spLocks noGrp="1"/>
          </p:cNvSpPr>
          <p:nvPr>
            <p:ph type="title"/>
          </p:nvPr>
        </p:nvSpPr>
        <p:spPr/>
        <p:txBody>
          <a:bodyPr/>
          <a:lstStyle/>
          <a:p>
            <a:r>
              <a:rPr lang="tr-TR" dirty="0"/>
              <a:t>UYGULAMA</a:t>
            </a:r>
          </a:p>
        </p:txBody>
      </p:sp>
      <p:sp>
        <p:nvSpPr>
          <p:cNvPr id="3" name="İçerik Yer Tutucusu 2">
            <a:extLst>
              <a:ext uri="{FF2B5EF4-FFF2-40B4-BE49-F238E27FC236}">
                <a16:creationId xmlns:a16="http://schemas.microsoft.com/office/drawing/2014/main" id="{F71224D0-E0E8-4A1A-B9FD-789B13E05841}"/>
              </a:ext>
            </a:extLst>
          </p:cNvPr>
          <p:cNvSpPr>
            <a:spLocks noGrp="1"/>
          </p:cNvSpPr>
          <p:nvPr>
            <p:ph idx="1"/>
          </p:nvPr>
        </p:nvSpPr>
        <p:spPr/>
        <p:txBody>
          <a:bodyPr>
            <a:normAutofit/>
          </a:bodyPr>
          <a:lstStyle/>
          <a:p>
            <a:pPr marL="0" indent="0" algn="ctr">
              <a:spcAft>
                <a:spcPts val="0"/>
              </a:spcAft>
              <a:buNone/>
              <a:tabLst>
                <a:tab pos="449580" algn="l"/>
                <a:tab pos="899160" algn="l"/>
                <a:tab pos="1348740" algn="l"/>
                <a:tab pos="4905375" algn="l"/>
                <a:tab pos="5514975"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HUKUK FAKÜLTESİ DEKANLIĞINA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15000"/>
              </a:lnSpc>
              <a:spcAft>
                <a:spcPts val="1000"/>
              </a:spcAft>
              <a:buNone/>
            </a:pPr>
            <a:r>
              <a:rPr lang="tr-TR" sz="1800" dirty="0">
                <a:latin typeface="Times New Roman" panose="02020603050405020304" pitchFamily="18" charset="0"/>
                <a:ea typeface="Calibri" panose="020F0502020204030204" pitchFamily="34" charset="0"/>
                <a:cs typeface="Times New Roman" panose="02020603050405020304" pitchFamily="18" charset="0"/>
              </a:rPr>
              <a:t>	Hukuk Fakültesi Dekanlığının ilgide kayıtlı ekli görevlendirme yazıları ile görevlendirilmiş olduğum soruşturma kapsamında, aşağıda ismi yer alan öğrencinin müşteki olarak ifade vermek üzere 10.03.2025 tarihinde saat 10.00’da B306 nolu odada hazır bulunmalarının sağlanması hususunda;</a:t>
            </a:r>
          </a:p>
          <a:p>
            <a:pPr indent="0" algn="just">
              <a:lnSpc>
                <a:spcPct val="115000"/>
              </a:lnSpc>
              <a:spcAft>
                <a:spcPts val="1000"/>
              </a:spcAft>
              <a:buNone/>
            </a:pPr>
            <a:r>
              <a:rPr lang="tr-TR" sz="1800" dirty="0">
                <a:latin typeface="Times New Roman" panose="02020603050405020304" pitchFamily="18" charset="0"/>
                <a:ea typeface="Calibri" panose="020F0502020204030204" pitchFamily="34" charset="0"/>
                <a:cs typeface="Times New Roman" panose="02020603050405020304" pitchFamily="18" charset="0"/>
              </a:rPr>
              <a:t>	Gereğini bilgilerinize arz ederim.</a:t>
            </a:r>
          </a:p>
          <a:p>
            <a:pPr indent="0" algn="just">
              <a:lnSpc>
                <a:spcPct val="115000"/>
              </a:lnSpc>
              <a:spcAft>
                <a:spcPts val="1000"/>
              </a:spcAft>
              <a:buNone/>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Soruşturma</a:t>
            </a:r>
            <a:r>
              <a:rPr lang="tr-TR" sz="1800" b="1" dirty="0">
                <a:latin typeface="Times New Roman" panose="02020603050405020304" pitchFamily="18" charset="0"/>
                <a:ea typeface="Calibri" panose="020F0502020204030204" pitchFamily="34" charset="0"/>
                <a:cs typeface="Times New Roman" panose="02020603050405020304" pitchFamily="18" charset="0"/>
              </a:rPr>
              <a:t>cı</a:t>
            </a:r>
          </a:p>
          <a:p>
            <a:pPr indent="0" algn="just">
              <a:lnSpc>
                <a:spcPct val="115000"/>
              </a:lnSpc>
              <a:spcAft>
                <a:spcPts val="1000"/>
              </a:spcAft>
              <a:buNone/>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Ek: Görevlendirme yazıları</a:t>
            </a:r>
          </a:p>
          <a:p>
            <a:endParaRPr lang="tr-TR" dirty="0"/>
          </a:p>
        </p:txBody>
      </p:sp>
    </p:spTree>
    <p:extLst>
      <p:ext uri="{BB962C8B-B14F-4D97-AF65-F5344CB8AC3E}">
        <p14:creationId xmlns:p14="http://schemas.microsoft.com/office/powerpoint/2010/main" val="296040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BF615D-C64B-488A-9974-13B08863035F}"/>
              </a:ext>
            </a:extLst>
          </p:cNvPr>
          <p:cNvSpPr>
            <a:spLocks noGrp="1"/>
          </p:cNvSpPr>
          <p:nvPr>
            <p:ph type="title"/>
          </p:nvPr>
        </p:nvSpPr>
        <p:spPr/>
        <p:txBody>
          <a:bodyPr/>
          <a:lstStyle/>
          <a:p>
            <a:r>
              <a:rPr lang="tr-TR" dirty="0"/>
              <a:t>MEVZUAT</a:t>
            </a:r>
          </a:p>
        </p:txBody>
      </p:sp>
      <p:sp>
        <p:nvSpPr>
          <p:cNvPr id="3" name="İçerik Yer Tutucusu 2">
            <a:extLst>
              <a:ext uri="{FF2B5EF4-FFF2-40B4-BE49-F238E27FC236}">
                <a16:creationId xmlns:a16="http://schemas.microsoft.com/office/drawing/2014/main" id="{A518A31E-3251-4EDA-863B-69B0945D927F}"/>
              </a:ext>
            </a:extLst>
          </p:cNvPr>
          <p:cNvSpPr>
            <a:spLocks noGrp="1"/>
          </p:cNvSpPr>
          <p:nvPr>
            <p:ph idx="1"/>
          </p:nvPr>
        </p:nvSpPr>
        <p:spPr/>
        <p:txBody>
          <a:bodyPr>
            <a:normAutofit fontScale="92500" lnSpcReduction="20000"/>
          </a:bodyPr>
          <a:lstStyle/>
          <a:p>
            <a:pPr algn="just"/>
            <a:r>
              <a:rPr lang="tr-TR" sz="1800" dirty="0">
                <a:effectLst/>
                <a:latin typeface="Times New Roman" panose="02020603050405020304" pitchFamily="18" charset="0"/>
                <a:ea typeface="Times New Roman" panose="02020603050405020304" pitchFamily="18" charset="0"/>
              </a:rPr>
              <a:t>Soruşturulan kişinin ifadeye çağrılması ile ifadesinin alınması tarihleri arasında </a:t>
            </a:r>
            <a:r>
              <a:rPr lang="tr-TR" sz="1800" u="sng" dirty="0">
                <a:effectLst/>
                <a:latin typeface="Times New Roman" panose="02020603050405020304" pitchFamily="18" charset="0"/>
                <a:ea typeface="Times New Roman" panose="02020603050405020304" pitchFamily="18" charset="0"/>
              </a:rPr>
              <a:t>en az 7 GÜN</a:t>
            </a:r>
            <a:r>
              <a:rPr lang="tr-TR" sz="1800" dirty="0">
                <a:effectLst/>
                <a:latin typeface="Times New Roman" panose="02020603050405020304" pitchFamily="18" charset="0"/>
                <a:ea typeface="Times New Roman" panose="02020603050405020304" pitchFamily="18" charset="0"/>
              </a:rPr>
              <a:t> bulunmalıdır. Bu süre belirlenirken ifadeye davet yazısının tebliğ edildiği gün ve ifadenin alındığı gün hesaba katılmamalıdır. </a:t>
            </a:r>
            <a:r>
              <a:rPr lang="tr-TR" sz="1800" dirty="0">
                <a:latin typeface="Times New Roman" panose="02020603050405020304" pitchFamily="18" charset="0"/>
                <a:ea typeface="Times New Roman" panose="02020603050405020304" pitchFamily="18" charset="0"/>
              </a:rPr>
              <a:t>Örneğin; soruşturulan ifadeye davet yazısı 11 Martta tebliğ edilebilecekse, ifade için belirlenebilecek en erken gün 19 Marttır.</a:t>
            </a:r>
          </a:p>
          <a:p>
            <a:pPr algn="just"/>
            <a:r>
              <a:rPr lang="tr-TR" sz="1800" dirty="0">
                <a:effectLst/>
                <a:latin typeface="Times New Roman" panose="02020603050405020304" pitchFamily="18" charset="0"/>
                <a:ea typeface="Times New Roman" panose="02020603050405020304" pitchFamily="18" charset="0"/>
              </a:rPr>
              <a:t>Soruşturulan kişiye kesinlikle </a:t>
            </a:r>
            <a:r>
              <a:rPr lang="tr-TR" sz="1800" u="sng" dirty="0">
                <a:effectLst/>
                <a:latin typeface="Times New Roman" panose="02020603050405020304" pitchFamily="18" charset="0"/>
                <a:ea typeface="Times New Roman" panose="02020603050405020304" pitchFamily="18" charset="0"/>
              </a:rPr>
              <a:t>yemin teklif edilmez</a:t>
            </a:r>
            <a:r>
              <a:rPr lang="tr-TR" sz="1800" dirty="0">
                <a:effectLst/>
                <a:latin typeface="Times New Roman" panose="02020603050405020304" pitchFamily="18" charset="0"/>
                <a:ea typeface="Times New Roman" panose="02020603050405020304" pitchFamily="18" charset="0"/>
              </a:rPr>
              <a:t>.</a:t>
            </a:r>
          </a:p>
          <a:p>
            <a:pPr algn="just"/>
            <a:r>
              <a:rPr lang="tr-TR" sz="1800" dirty="0">
                <a:effectLst/>
                <a:latin typeface="Times New Roman" panose="02020603050405020304" pitchFamily="18" charset="0"/>
                <a:ea typeface="Calibri" panose="020F0502020204030204" pitchFamily="34" charset="0"/>
              </a:rPr>
              <a:t>Soruşturulan kişi; soruşturma evrakını inceleme ve tanık dinletme hakkına sahiptir.</a:t>
            </a:r>
          </a:p>
          <a:p>
            <a:pPr algn="just"/>
            <a:r>
              <a:rPr lang="tr-TR" sz="1800" dirty="0">
                <a:solidFill>
                  <a:srgbClr val="000000"/>
                </a:solidFill>
                <a:effectLst/>
                <a:latin typeface="Times New Roman" panose="02020603050405020304" pitchFamily="18" charset="0"/>
                <a:ea typeface="Times New Roman" panose="02020603050405020304" pitchFamily="18" charset="0"/>
              </a:rPr>
              <a:t>Soruşturulan kişiye, varsa </a:t>
            </a:r>
            <a:r>
              <a:rPr lang="tr-TR" sz="1800" dirty="0">
                <a:effectLst/>
                <a:latin typeface="Times New Roman" panose="02020603050405020304" pitchFamily="18" charset="0"/>
                <a:ea typeface="Times New Roman" panose="02020603050405020304" pitchFamily="18" charset="0"/>
              </a:rPr>
              <a:t>tanık ifadelerindeki yeni suçlamaların okunması </a:t>
            </a:r>
            <a:r>
              <a:rPr lang="tr-TR" sz="1800" dirty="0">
                <a:solidFill>
                  <a:srgbClr val="000000"/>
                </a:solidFill>
                <a:effectLst/>
                <a:latin typeface="Times New Roman" panose="02020603050405020304" pitchFamily="18" charset="0"/>
                <a:ea typeface="Times New Roman" panose="02020603050405020304" pitchFamily="18" charset="0"/>
              </a:rPr>
              <a:t>ve bu suçlamalara karşı kendisini savunma imkanı tanınması gerekir.</a:t>
            </a:r>
          </a:p>
          <a:p>
            <a:pPr algn="just"/>
            <a:r>
              <a:rPr lang="tr-TR" sz="1800" dirty="0">
                <a:latin typeface="Times New Roman" panose="02020603050405020304" pitchFamily="18" charset="0"/>
                <a:cs typeface="Times New Roman" panose="02020603050405020304" pitchFamily="18" charset="0"/>
              </a:rPr>
              <a:t>Soruşturulan ifadeye davet yazısı UBYS üzerinden soruşturulana gönderilebilir. </a:t>
            </a:r>
            <a:r>
              <a:rPr lang="tr-TR" sz="1800" dirty="0">
                <a:latin typeface="Times New Roman" panose="02020603050405020304" pitchFamily="18" charset="0"/>
                <a:ea typeface="Times New Roman" panose="02020603050405020304" pitchFamily="18" charset="0"/>
              </a:rPr>
              <a:t>Ancak 7201 sayılı Tebligat Kanunu’nda EBYS(UBYS) üzerinden tebligata yer verilmediğinden, soruşturulana yapılacak tüm tebligatların elden ya da posta yoluyla da yapılması gerekmektedir. Elden yapılacak tebligatta evrak, üzerine </a:t>
            </a:r>
            <a:r>
              <a:rPr lang="tr-TR" sz="1800" u="sng" dirty="0">
                <a:latin typeface="Times New Roman" panose="02020603050405020304" pitchFamily="18" charset="0"/>
                <a:ea typeface="Times New Roman" panose="02020603050405020304" pitchFamily="18" charset="0"/>
              </a:rPr>
              <a:t>tarih ve imza</a:t>
            </a:r>
            <a:r>
              <a:rPr lang="tr-TR" sz="1800" dirty="0">
                <a:latin typeface="Times New Roman" panose="02020603050405020304" pitchFamily="18" charset="0"/>
                <a:ea typeface="Times New Roman" panose="02020603050405020304" pitchFamily="18" charset="0"/>
              </a:rPr>
              <a:t> attırılarak soruşturulana tebliğ edilmelidir.</a:t>
            </a:r>
            <a:endParaRPr lang="tr-TR" sz="1800" dirty="0">
              <a:latin typeface="Times New Roman" panose="02020603050405020304" pitchFamily="18" charset="0"/>
              <a:cs typeface="Times New Roman" panose="02020603050405020304" pitchFamily="18" charset="0"/>
            </a:endParaRPr>
          </a:p>
          <a:p>
            <a:pPr algn="just"/>
            <a:endParaRPr lang="tr-TR" sz="1800" dirty="0"/>
          </a:p>
        </p:txBody>
      </p:sp>
    </p:spTree>
    <p:extLst>
      <p:ext uri="{BB962C8B-B14F-4D97-AF65-F5344CB8AC3E}">
        <p14:creationId xmlns:p14="http://schemas.microsoft.com/office/powerpoint/2010/main" val="63767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DCEDA8-27C8-40D2-83F6-81D594BC92BD}"/>
              </a:ext>
            </a:extLst>
          </p:cNvPr>
          <p:cNvSpPr>
            <a:spLocks noGrp="1"/>
          </p:cNvSpPr>
          <p:nvPr>
            <p:ph type="title"/>
          </p:nvPr>
        </p:nvSpPr>
        <p:spPr/>
        <p:txBody>
          <a:bodyPr/>
          <a:lstStyle/>
          <a:p>
            <a:r>
              <a:rPr lang="tr-TR" dirty="0"/>
              <a:t>MEVZUAT</a:t>
            </a:r>
          </a:p>
        </p:txBody>
      </p:sp>
      <p:sp>
        <p:nvSpPr>
          <p:cNvPr id="3" name="İçerik Yer Tutucusu 2">
            <a:extLst>
              <a:ext uri="{FF2B5EF4-FFF2-40B4-BE49-F238E27FC236}">
                <a16:creationId xmlns:a16="http://schemas.microsoft.com/office/drawing/2014/main" id="{D0F2E7BC-00D2-4782-887B-43C2FECB4E78}"/>
              </a:ext>
            </a:extLst>
          </p:cNvPr>
          <p:cNvSpPr>
            <a:spLocks noGrp="1"/>
          </p:cNvSpPr>
          <p:nvPr>
            <p:ph idx="1"/>
          </p:nvPr>
        </p:nvSpPr>
        <p:spPr/>
        <p:txBody>
          <a:bodyPr>
            <a:normAutofit fontScale="92500" lnSpcReduction="20000"/>
          </a:bodyPr>
          <a:lstStyle/>
          <a:p>
            <a:pPr algn="just"/>
            <a:r>
              <a:rPr lang="tr-TR" sz="1900" dirty="0">
                <a:effectLst/>
                <a:latin typeface="Times New Roman" panose="02020603050405020304" pitchFamily="18" charset="0"/>
                <a:ea typeface="Times New Roman" panose="02020603050405020304" pitchFamily="18" charset="0"/>
                <a:cs typeface="Times New Roman" panose="02020603050405020304" pitchFamily="18" charset="0"/>
              </a:rPr>
              <a:t>Disiplin cezası verilmesini gerektiren fiilin işlendiğinin </a:t>
            </a:r>
            <a:r>
              <a:rPr lang="tr-TR" sz="1900" u="sng" dirty="0">
                <a:effectLst/>
                <a:latin typeface="Times New Roman" panose="02020603050405020304" pitchFamily="18" charset="0"/>
                <a:ea typeface="Times New Roman" panose="02020603050405020304" pitchFamily="18" charset="0"/>
                <a:cs typeface="Times New Roman" panose="02020603050405020304" pitchFamily="18" charset="0"/>
              </a:rPr>
              <a:t>disiplin amiri tarafından öğrenildiği tarihten itibaren</a:t>
            </a:r>
            <a:r>
              <a:rPr lang="tr-TR" sz="19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900" dirty="0">
                <a:latin typeface="Times New Roman" panose="02020603050405020304" pitchFamily="18" charset="0"/>
                <a:ea typeface="Times New Roman" panose="02020603050405020304" pitchFamily="18" charset="0"/>
                <a:cs typeface="Times New Roman" panose="02020603050405020304" pitchFamily="18" charset="0"/>
              </a:rPr>
              <a:t> u</a:t>
            </a:r>
            <a:r>
              <a:rPr lang="tr-TR" sz="1900" dirty="0">
                <a:effectLst/>
                <a:latin typeface="Times New Roman" panose="02020603050405020304" pitchFamily="18" charset="0"/>
                <a:ea typeface="Times New Roman" panose="02020603050405020304" pitchFamily="18" charset="0"/>
                <a:cs typeface="Times New Roman" panose="02020603050405020304" pitchFamily="18" charset="0"/>
              </a:rPr>
              <a:t>yarma, kınama, aylıktan kesme ve kademe ilerlemesinin durdurulması cezalarında </a:t>
            </a:r>
            <a:r>
              <a:rPr lang="tr-TR" sz="1900" u="sng" dirty="0">
                <a:effectLst/>
                <a:latin typeface="Times New Roman" panose="02020603050405020304" pitchFamily="18" charset="0"/>
                <a:ea typeface="Times New Roman" panose="02020603050405020304" pitchFamily="18" charset="0"/>
                <a:cs typeface="Times New Roman" panose="02020603050405020304" pitchFamily="18" charset="0"/>
              </a:rPr>
              <a:t>1 AY</a:t>
            </a:r>
            <a:r>
              <a:rPr lang="tr-TR" sz="1900" dirty="0">
                <a:effectLst/>
                <a:latin typeface="Times New Roman" panose="02020603050405020304" pitchFamily="18" charset="0"/>
                <a:ea typeface="Times New Roman" panose="02020603050405020304" pitchFamily="18" charset="0"/>
                <a:cs typeface="Times New Roman" panose="02020603050405020304" pitchFamily="18" charset="0"/>
              </a:rPr>
              <a:t> içinde,</a:t>
            </a:r>
            <a:r>
              <a:rPr lang="tr-TR" sz="19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900" dirty="0">
                <a:effectLst/>
                <a:latin typeface="Times New Roman" panose="02020603050405020304" pitchFamily="18" charset="0"/>
                <a:ea typeface="Times New Roman" panose="02020603050405020304" pitchFamily="18" charset="0"/>
                <a:cs typeface="Times New Roman" panose="02020603050405020304" pitchFamily="18" charset="0"/>
              </a:rPr>
              <a:t>Üniversite öğretim mesleğinden çıkarma ve kamu görevinden çıkarma cezalarında </a:t>
            </a:r>
            <a:r>
              <a:rPr lang="tr-TR" sz="1900" u="sng" dirty="0">
                <a:effectLst/>
                <a:latin typeface="Times New Roman" panose="02020603050405020304" pitchFamily="18" charset="0"/>
                <a:ea typeface="Times New Roman" panose="02020603050405020304" pitchFamily="18" charset="0"/>
                <a:cs typeface="Times New Roman" panose="02020603050405020304" pitchFamily="18" charset="0"/>
              </a:rPr>
              <a:t>6 AY</a:t>
            </a:r>
            <a:r>
              <a:rPr lang="tr-TR" sz="1900" dirty="0">
                <a:effectLst/>
                <a:latin typeface="Times New Roman" panose="02020603050405020304" pitchFamily="18" charset="0"/>
                <a:ea typeface="Times New Roman" panose="02020603050405020304" pitchFamily="18" charset="0"/>
                <a:cs typeface="Times New Roman" panose="02020603050405020304" pitchFamily="18" charset="0"/>
              </a:rPr>
              <a:t> içinde disiplin soruşturmasına başlanmalıdır.</a:t>
            </a:r>
          </a:p>
          <a:p>
            <a:pPr algn="just"/>
            <a:r>
              <a:rPr lang="tr-TR" sz="1900" dirty="0">
                <a:effectLst/>
                <a:latin typeface="Times New Roman" panose="02020603050405020304" pitchFamily="18" charset="0"/>
                <a:ea typeface="Times New Roman" panose="02020603050405020304" pitchFamily="18" charset="0"/>
                <a:cs typeface="Times New Roman" panose="02020603050405020304" pitchFamily="18" charset="0"/>
              </a:rPr>
              <a:t>Disiplin amiri, </a:t>
            </a:r>
            <a:r>
              <a:rPr lang="tr-TR" sz="1900" u="sng" dirty="0">
                <a:effectLst/>
                <a:latin typeface="Times New Roman" panose="02020603050405020304" pitchFamily="18" charset="0"/>
                <a:ea typeface="Times New Roman" panose="02020603050405020304" pitchFamily="18" charset="0"/>
                <a:cs typeface="Times New Roman" panose="02020603050405020304" pitchFamily="18" charset="0"/>
              </a:rPr>
              <a:t>birim içerisinden</a:t>
            </a:r>
            <a:r>
              <a:rPr lang="tr-TR" sz="1900" dirty="0">
                <a:effectLst/>
                <a:latin typeface="Times New Roman" panose="02020603050405020304" pitchFamily="18" charset="0"/>
                <a:ea typeface="Times New Roman" panose="02020603050405020304" pitchFamily="18" charset="0"/>
                <a:cs typeface="Times New Roman" panose="02020603050405020304" pitchFamily="18" charset="0"/>
              </a:rPr>
              <a:t> soruşturmacı veya komisyon görevlendirebilir.</a:t>
            </a:r>
          </a:p>
          <a:p>
            <a:pPr algn="just"/>
            <a:r>
              <a:rPr lang="tr-TR" sz="1900" dirty="0">
                <a:effectLst/>
                <a:latin typeface="Times New Roman" panose="02020603050405020304" pitchFamily="18" charset="0"/>
                <a:ea typeface="Times New Roman" panose="02020603050405020304" pitchFamily="18" charset="0"/>
                <a:cs typeface="Times New Roman" panose="02020603050405020304" pitchFamily="18" charset="0"/>
              </a:rPr>
              <a:t>Soruşturmacının statüsünün </a:t>
            </a:r>
            <a:r>
              <a:rPr lang="tr-TR" sz="1900" u="sng" dirty="0">
                <a:effectLst/>
                <a:latin typeface="Times New Roman" panose="02020603050405020304" pitchFamily="18" charset="0"/>
                <a:ea typeface="Times New Roman" panose="02020603050405020304" pitchFamily="18" charset="0"/>
                <a:cs typeface="Times New Roman" panose="02020603050405020304" pitchFamily="18" charset="0"/>
              </a:rPr>
              <a:t>soruşturulan ile aynı ya da daha üst düzeyde</a:t>
            </a:r>
            <a:r>
              <a:rPr lang="tr-TR" sz="1900" dirty="0">
                <a:effectLst/>
                <a:latin typeface="Times New Roman" panose="02020603050405020304" pitchFamily="18" charset="0"/>
                <a:ea typeface="Times New Roman" panose="02020603050405020304" pitchFamily="18" charset="0"/>
                <a:cs typeface="Times New Roman" panose="02020603050405020304" pitchFamily="18" charset="0"/>
              </a:rPr>
              <a:t> olması ve soruşturulan olayla ilgisinin bulunmaması dışında bir özel şart aranmamaktadır.</a:t>
            </a:r>
          </a:p>
          <a:p>
            <a:pPr algn="just"/>
            <a:r>
              <a:rPr lang="tr-TR" sz="1900" dirty="0">
                <a:effectLst/>
                <a:latin typeface="Times New Roman" panose="02020603050405020304" pitchFamily="18" charset="0"/>
                <a:ea typeface="Times New Roman" panose="02020603050405020304" pitchFamily="18" charset="0"/>
                <a:cs typeface="Times New Roman" panose="02020603050405020304" pitchFamily="18" charset="0"/>
              </a:rPr>
              <a:t>İddiaların somut kanıtlarla desteklenmediği başv</a:t>
            </a:r>
            <a:r>
              <a:rPr lang="tr-TR" sz="1900" dirty="0">
                <a:latin typeface="Times New Roman" panose="02020603050405020304" pitchFamily="18" charset="0"/>
                <a:ea typeface="Times New Roman" panose="02020603050405020304" pitchFamily="18" charset="0"/>
                <a:cs typeface="Times New Roman" panose="02020603050405020304" pitchFamily="18" charset="0"/>
              </a:rPr>
              <a:t>urularda, soruşturma açılmasını gerektirecek bir durum olup olmadığının tespiti amacıyla inceleme başlatılabilir. Ancak inceleme başlatılması, soruşturma açılması için öngörülen zamanaşımını </a:t>
            </a:r>
            <a:r>
              <a:rPr lang="tr-TR" sz="1900" u="sng" dirty="0">
                <a:latin typeface="Times New Roman" panose="02020603050405020304" pitchFamily="18" charset="0"/>
                <a:ea typeface="Times New Roman" panose="02020603050405020304" pitchFamily="18" charset="0"/>
                <a:cs typeface="Times New Roman" panose="02020603050405020304" pitchFamily="18" charset="0"/>
              </a:rPr>
              <a:t>durdurmadığından</a:t>
            </a:r>
            <a:r>
              <a:rPr lang="tr-TR" sz="1900" dirty="0">
                <a:latin typeface="Times New Roman" panose="02020603050405020304" pitchFamily="18" charset="0"/>
                <a:ea typeface="Times New Roman" panose="02020603050405020304" pitchFamily="18" charset="0"/>
                <a:cs typeface="Times New Roman" panose="02020603050405020304" pitchFamily="18" charset="0"/>
              </a:rPr>
              <a:t> incelemenin kısa sürede sonuçlandırılması gerekmektedir. İncelemede Personel Disiplin Soruşturması formları, ‘’soruşturma’’ ifadeleri ‘’inceleme’’ şeklinde değiştirilerek kullanılabilir.</a:t>
            </a:r>
            <a:endParaRPr lang="tr-TR"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87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9F810F-83E5-417C-9099-D6A2DF7BBBD0}"/>
              </a:ext>
            </a:extLst>
          </p:cNvPr>
          <p:cNvSpPr>
            <a:spLocks noGrp="1"/>
          </p:cNvSpPr>
          <p:nvPr>
            <p:ph type="title"/>
          </p:nvPr>
        </p:nvSpPr>
        <p:spPr/>
        <p:txBody>
          <a:bodyPr/>
          <a:lstStyle/>
          <a:p>
            <a:r>
              <a:rPr lang="tr-TR" dirty="0"/>
              <a:t>ÖRNEK OLAY</a:t>
            </a:r>
          </a:p>
        </p:txBody>
      </p:sp>
      <p:sp>
        <p:nvSpPr>
          <p:cNvPr id="3" name="İçerik Yer Tutucusu 2">
            <a:extLst>
              <a:ext uri="{FF2B5EF4-FFF2-40B4-BE49-F238E27FC236}">
                <a16:creationId xmlns:a16="http://schemas.microsoft.com/office/drawing/2014/main" id="{B88FC05B-E79C-4511-AAD1-2DB128F2531B}"/>
              </a:ext>
            </a:extLst>
          </p:cNvPr>
          <p:cNvSpPr>
            <a:spLocks noGrp="1"/>
          </p:cNvSpPr>
          <p:nvPr>
            <p:ph idx="1"/>
          </p:nvPr>
        </p:nvSpPr>
        <p:spPr/>
        <p:txBody>
          <a:bodyPr>
            <a:normAutofit/>
          </a:bodyPr>
          <a:lstStyle/>
          <a:p>
            <a:pPr algn="just"/>
            <a:r>
              <a:rPr lang="tr-TR" sz="1800" dirty="0">
                <a:latin typeface="Times New Roman" panose="02020603050405020304" pitchFamily="18" charset="0"/>
                <a:cs typeface="Times New Roman" panose="02020603050405020304" pitchFamily="18" charset="0"/>
              </a:rPr>
              <a:t>Soruşturmacı; toplanması gereken delilleri toplayıp tanık ve müşteki ifadelerini de aldıktan sonra soruşturulanı ifadeye davet etmiştir.</a:t>
            </a:r>
          </a:p>
          <a:p>
            <a:pPr algn="just"/>
            <a:r>
              <a:rPr lang="tr-TR" sz="1800" dirty="0">
                <a:latin typeface="Times New Roman" panose="02020603050405020304" pitchFamily="18" charset="0"/>
                <a:cs typeface="Times New Roman" panose="02020603050405020304" pitchFamily="18" charset="0"/>
              </a:rPr>
              <a:t>Usul ekonomisi açısından; ifadeye davet yazısı yazmadan önce soruşturulan ile iletişime geçmiş, sözlü ifade vermek istemesi üzerine ifade tarihini karşılıklı müsaitlik durumlarına göre belirlemiştir.</a:t>
            </a:r>
          </a:p>
        </p:txBody>
      </p:sp>
    </p:spTree>
    <p:extLst>
      <p:ext uri="{BB962C8B-B14F-4D97-AF65-F5344CB8AC3E}">
        <p14:creationId xmlns:p14="http://schemas.microsoft.com/office/powerpoint/2010/main" val="383735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D86D62-0F31-4E66-888C-074229D48117}"/>
              </a:ext>
            </a:extLst>
          </p:cNvPr>
          <p:cNvSpPr>
            <a:spLocks noGrp="1"/>
          </p:cNvSpPr>
          <p:nvPr>
            <p:ph type="title"/>
          </p:nvPr>
        </p:nvSpPr>
        <p:spPr/>
        <p:txBody>
          <a:bodyPr/>
          <a:lstStyle/>
          <a:p>
            <a:r>
              <a:rPr lang="tr-TR" dirty="0"/>
              <a:t>UYGULAMA</a:t>
            </a:r>
          </a:p>
        </p:txBody>
      </p:sp>
      <p:sp>
        <p:nvSpPr>
          <p:cNvPr id="3" name="İçerik Yer Tutucusu 2">
            <a:extLst>
              <a:ext uri="{FF2B5EF4-FFF2-40B4-BE49-F238E27FC236}">
                <a16:creationId xmlns:a16="http://schemas.microsoft.com/office/drawing/2014/main" id="{DF4D6653-1250-4EAE-BF38-4110A36CB167}"/>
              </a:ext>
            </a:extLst>
          </p:cNvPr>
          <p:cNvSpPr>
            <a:spLocks noGrp="1"/>
          </p:cNvSpPr>
          <p:nvPr>
            <p:ph idx="1"/>
          </p:nvPr>
        </p:nvSpPr>
        <p:spPr/>
        <p:txBody>
          <a:bodyPr>
            <a:normAutofit fontScale="85000"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tab pos="449580" algn="l"/>
                <a:tab pos="899160" algn="l"/>
                <a:tab pos="1348740" algn="l"/>
                <a:tab pos="4905375" algn="l"/>
                <a:tab pos="5514975" algn="l"/>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tr-TR" sz="19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Sayın Prof. Dr. </a:t>
            </a:r>
            <a:r>
              <a:rPr lang="tr-TR" sz="19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Mehmet MEHMETOĞLU</a:t>
            </a:r>
            <a:r>
              <a:rPr kumimoji="0" lang="tr-TR" sz="19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indent="0" algn="just">
              <a:spcBef>
                <a:spcPts val="1200"/>
              </a:spcBef>
              <a:spcAft>
                <a:spcPts val="1200"/>
              </a:spcAft>
              <a:buNone/>
            </a:pPr>
            <a:r>
              <a:rPr lang="tr-TR"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tr-TR"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01.01.2025 tarihindeki Anayasa Hukuku dersinde öğrencilere yönelik olarak sarf ettiğiniz iddia edilen </a:t>
            </a:r>
            <a:r>
              <a:rPr kumimoji="0" lang="tr-TR"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‘’Anlattığım hiçbir şeyi anlamadığınız sınav notlarınızdan belli aptal herifler’’</a:t>
            </a:r>
            <a:r>
              <a:rPr kumimoji="0" lang="tr-TR" sz="1900" b="0"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a:t>
            </a:r>
            <a:r>
              <a:rPr kumimoji="0" lang="tr-T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sözleriniz </a:t>
            </a:r>
            <a:r>
              <a:rPr kumimoji="0" lang="tr-TR"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nedeniyle hakkınızda ekli yazı ile açılan disiplin soruşturmasında soruşturmacı olarak görevlendirilmiş bulunmaktayım.</a:t>
            </a:r>
          </a:p>
          <a:p>
            <a:pPr indent="0" algn="just">
              <a:spcBef>
                <a:spcPts val="0"/>
              </a:spcBef>
              <a:buNone/>
            </a:pPr>
            <a:r>
              <a:rPr lang="tr-TR" sz="19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Yukarıda belirtilen konuda </a:t>
            </a:r>
            <a:r>
              <a:rPr lang="tr-TR" sz="1900" dirty="0">
                <a:effectLst/>
                <a:latin typeface="Times New Roman" panose="02020603050405020304" pitchFamily="18" charset="0"/>
                <a:ea typeface="Times New Roman" panose="02020603050405020304" pitchFamily="18" charset="0"/>
                <a:cs typeface="Times New Roman" panose="02020603050405020304" pitchFamily="18" charset="0"/>
              </a:rPr>
              <a:t>ileri sürülen iddia nedeniyle hakkınızda açılan ve yürütmekle görevlendirildiğim disiplin soruşturması kapsamında, </a:t>
            </a:r>
            <a:r>
              <a:rPr lang="tr-TR" sz="1900" b="1" u="sng" dirty="0">
                <a:effectLst/>
                <a:latin typeface="Times New Roman" panose="02020603050405020304" pitchFamily="18" charset="0"/>
                <a:ea typeface="Times New Roman" panose="02020603050405020304" pitchFamily="18" charset="0"/>
                <a:cs typeface="Times New Roman" panose="02020603050405020304" pitchFamily="18" charset="0"/>
              </a:rPr>
              <a:t>soruşturulan sıfatıyla</a:t>
            </a:r>
            <a:r>
              <a:rPr lang="tr-TR" sz="1900" dirty="0">
                <a:effectLst/>
                <a:latin typeface="Times New Roman" panose="02020603050405020304" pitchFamily="18" charset="0"/>
                <a:ea typeface="Times New Roman" panose="02020603050405020304" pitchFamily="18" charset="0"/>
                <a:cs typeface="Times New Roman" panose="02020603050405020304" pitchFamily="18" charset="0"/>
              </a:rPr>
              <a:t> yazılı ve/veya sözlü olarak ifadenizi vermek üzere, aşağıda belirtilen tarih, saat ve yerde hazır bulunmanız gerektiği bilgilerinize sunulur.</a:t>
            </a:r>
            <a:endParaRPr lang="tr-TR" sz="19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lgn="just">
              <a:spcBef>
                <a:spcPts val="0"/>
              </a:spcBef>
              <a:buNone/>
            </a:pPr>
            <a:r>
              <a:rPr lang="tr-TR" sz="1900" dirty="0">
                <a:effectLst/>
                <a:latin typeface="Times New Roman" panose="02020603050405020304" pitchFamily="18" charset="0"/>
                <a:ea typeface="Times New Roman" panose="02020603050405020304" pitchFamily="18" charset="0"/>
              </a:rPr>
              <a:t>	Bu çağrıya özürsüz olduğu halde uymamanız veya tarafınızca özrün zamanında bildirilmediği takdirde, savunmadan vazgeçmiş sayılacaksınız ve hakkınızda diğer delillere dayanılmak suretiyle karar verilecektir.</a:t>
            </a:r>
            <a:endParaRPr kumimoji="0" lang="tr-TR" sz="1900" b="0" i="0"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28600" marR="0" lvl="0" indent="0" algn="just" defTabSz="914400" rtl="0" eaLnBrk="1" fontAlgn="auto" latinLnBrk="0" hangingPunct="1">
              <a:lnSpc>
                <a:spcPct val="115000"/>
              </a:lnSpc>
              <a:spcBef>
                <a:spcPts val="600"/>
              </a:spcBef>
              <a:spcAft>
                <a:spcPts val="0"/>
              </a:spcAft>
              <a:buClrTx/>
              <a:buSzTx/>
              <a:buFont typeface="Arial" panose="020B0604020202020204" pitchFamily="34" charset="0"/>
              <a:buNone/>
              <a:tabLst/>
              <a:defRPr/>
            </a:pPr>
            <a:r>
              <a:rPr lang="tr-TR" sz="19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tr-TR" sz="19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Soruşturmacı	</a:t>
            </a:r>
          </a:p>
          <a:p>
            <a:pPr marL="228600" marR="0" lvl="0" indent="0" algn="l" defTabSz="914400" rtl="0" eaLnBrk="1" fontAlgn="auto" latinLnBrk="0" hangingPunct="1">
              <a:lnSpc>
                <a:spcPct val="115000"/>
              </a:lnSpc>
              <a:spcBef>
                <a:spcPts val="600"/>
              </a:spcBef>
              <a:buClrTx/>
              <a:buSzTx/>
              <a:buFont typeface="Arial" panose="020B0604020202020204" pitchFamily="34" charset="0"/>
              <a:buNone/>
              <a:tabLst/>
              <a:defRPr/>
            </a:pPr>
            <a:r>
              <a:rPr kumimoji="0" lang="tr-TR"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Ek: Görevlendirme yazısı, CİMER şikayeti</a:t>
            </a:r>
          </a:p>
        </p:txBody>
      </p:sp>
    </p:spTree>
    <p:extLst>
      <p:ext uri="{BB962C8B-B14F-4D97-AF65-F5344CB8AC3E}">
        <p14:creationId xmlns:p14="http://schemas.microsoft.com/office/powerpoint/2010/main" val="278173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66E36C-DCE4-4E78-BF6B-CFA0B0F684C7}"/>
              </a:ext>
            </a:extLst>
          </p:cNvPr>
          <p:cNvSpPr>
            <a:spLocks noGrp="1"/>
          </p:cNvSpPr>
          <p:nvPr>
            <p:ph type="title"/>
          </p:nvPr>
        </p:nvSpPr>
        <p:spPr/>
        <p:txBody>
          <a:bodyPr/>
          <a:lstStyle/>
          <a:p>
            <a:r>
              <a:rPr lang="tr-TR" dirty="0"/>
              <a:t>MEVZUAT</a:t>
            </a:r>
          </a:p>
        </p:txBody>
      </p:sp>
      <p:sp>
        <p:nvSpPr>
          <p:cNvPr id="3" name="İçerik Yer Tutucusu 2">
            <a:extLst>
              <a:ext uri="{FF2B5EF4-FFF2-40B4-BE49-F238E27FC236}">
                <a16:creationId xmlns:a16="http://schemas.microsoft.com/office/drawing/2014/main" id="{EDF04C10-5DE8-4A7B-AECF-39AD8626A6FB}"/>
              </a:ext>
            </a:extLst>
          </p:cNvPr>
          <p:cNvSpPr>
            <a:spLocks noGrp="1"/>
          </p:cNvSpPr>
          <p:nvPr>
            <p:ph idx="1"/>
          </p:nvPr>
        </p:nvSpPr>
        <p:spPr/>
        <p:txBody>
          <a:bodyPr>
            <a:normAutofit/>
          </a:bodyPr>
          <a:lstStyle/>
          <a:p>
            <a:pPr algn="just"/>
            <a:r>
              <a:rPr lang="tr-TR" sz="1800" dirty="0">
                <a:latin typeface="Times New Roman" panose="02020603050405020304" pitchFamily="18" charset="0"/>
                <a:cs typeface="Times New Roman" panose="02020603050405020304" pitchFamily="18" charset="0"/>
              </a:rPr>
              <a:t>Sicil özeti talebi, tekerrürün tespit edilebilmesi ya da ceza vermeye yetkili makam tarafından bir alt ceza uygulamasına gidilmesine karar verilmesi açısından yapılmaktadır.</a:t>
            </a:r>
          </a:p>
          <a:p>
            <a:pPr algn="just"/>
            <a:r>
              <a:rPr lang="tr-TR" sz="1800" dirty="0">
                <a:latin typeface="Times New Roman" panose="02020603050405020304" pitchFamily="18" charset="0"/>
                <a:cs typeface="Times New Roman" panose="02020603050405020304" pitchFamily="18" charset="0"/>
              </a:rPr>
              <a:t>Bir kişinin sicil özetinde bir veya birden fazla disiplin cezası olması; yürütülen soruşturmada üzerine atılı fiili işleyip işlemediği yönünde soruşturmacıda bir kanaat uyandırmamalı, soruşturma raporunda buna yönelik bir ifade yer almamalıdır.</a:t>
            </a:r>
            <a:endParaRPr lang="tr-TR" sz="1800" dirty="0"/>
          </a:p>
        </p:txBody>
      </p:sp>
    </p:spTree>
    <p:extLst>
      <p:ext uri="{BB962C8B-B14F-4D97-AF65-F5344CB8AC3E}">
        <p14:creationId xmlns:p14="http://schemas.microsoft.com/office/powerpoint/2010/main" val="179600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2028E8-0632-4D7A-9E4B-94F919531193}"/>
              </a:ext>
            </a:extLst>
          </p:cNvPr>
          <p:cNvSpPr>
            <a:spLocks noGrp="1"/>
          </p:cNvSpPr>
          <p:nvPr>
            <p:ph type="title"/>
          </p:nvPr>
        </p:nvSpPr>
        <p:spPr/>
        <p:txBody>
          <a:bodyPr/>
          <a:lstStyle/>
          <a:p>
            <a:r>
              <a:rPr lang="tr-TR" dirty="0"/>
              <a:t>ÖRNEK OLAY</a:t>
            </a:r>
          </a:p>
        </p:txBody>
      </p:sp>
      <p:sp>
        <p:nvSpPr>
          <p:cNvPr id="3" name="İçerik Yer Tutucusu 2">
            <a:extLst>
              <a:ext uri="{FF2B5EF4-FFF2-40B4-BE49-F238E27FC236}">
                <a16:creationId xmlns:a16="http://schemas.microsoft.com/office/drawing/2014/main" id="{30F96984-6B0B-42D5-8A31-9AD81C3BDD8D}"/>
              </a:ext>
            </a:extLst>
          </p:cNvPr>
          <p:cNvSpPr>
            <a:spLocks noGrp="1"/>
          </p:cNvSpPr>
          <p:nvPr>
            <p:ph idx="1"/>
          </p:nvPr>
        </p:nvSpPr>
        <p:spPr/>
        <p:txBody>
          <a:bodyPr>
            <a:normAutofit/>
          </a:bodyPr>
          <a:lstStyle/>
          <a:p>
            <a:pPr algn="just"/>
            <a:r>
              <a:rPr lang="tr-TR" sz="1800" dirty="0">
                <a:latin typeface="Times New Roman" panose="02020603050405020304" pitchFamily="18" charset="0"/>
                <a:cs typeface="Times New Roman" panose="02020603050405020304" pitchFamily="18" charset="0"/>
              </a:rPr>
              <a:t>Soruşturulandan ifade alan soruşturmacı, soruşturma raporunu hazırlamadan önce Personel Daire Başkanlığına yazı yazarak soruşturulanın sicil özetini talep etmiştir. </a:t>
            </a:r>
          </a:p>
        </p:txBody>
      </p:sp>
    </p:spTree>
    <p:extLst>
      <p:ext uri="{BB962C8B-B14F-4D97-AF65-F5344CB8AC3E}">
        <p14:creationId xmlns:p14="http://schemas.microsoft.com/office/powerpoint/2010/main" val="330632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E07601-9E7F-4A9D-822D-001C83918E4F}"/>
              </a:ext>
            </a:extLst>
          </p:cNvPr>
          <p:cNvSpPr>
            <a:spLocks noGrp="1"/>
          </p:cNvSpPr>
          <p:nvPr>
            <p:ph type="title"/>
          </p:nvPr>
        </p:nvSpPr>
        <p:spPr/>
        <p:txBody>
          <a:bodyPr/>
          <a:lstStyle/>
          <a:p>
            <a:r>
              <a:rPr lang="tr-TR" dirty="0"/>
              <a:t>UYGULAMA</a:t>
            </a:r>
          </a:p>
        </p:txBody>
      </p:sp>
      <p:sp>
        <p:nvSpPr>
          <p:cNvPr id="3" name="İçerik Yer Tutucusu 2">
            <a:extLst>
              <a:ext uri="{FF2B5EF4-FFF2-40B4-BE49-F238E27FC236}">
                <a16:creationId xmlns:a16="http://schemas.microsoft.com/office/drawing/2014/main" id="{A5719490-15C5-4753-B199-3B7384C0AE4B}"/>
              </a:ext>
            </a:extLst>
          </p:cNvPr>
          <p:cNvSpPr>
            <a:spLocks noGrp="1"/>
          </p:cNvSpPr>
          <p:nvPr>
            <p:ph idx="1"/>
          </p:nvPr>
        </p:nvSpPr>
        <p:spPr/>
        <p:txBody>
          <a:bodyPr>
            <a:normAutofit/>
          </a:bodyPr>
          <a:lstStyle/>
          <a:p>
            <a:pPr marL="0" indent="0" algn="ctr">
              <a:spcAft>
                <a:spcPts val="0"/>
              </a:spcAft>
              <a:buNone/>
              <a:tabLst>
                <a:tab pos="449580" algn="l"/>
                <a:tab pos="899160" algn="l"/>
                <a:tab pos="1348740" algn="l"/>
                <a:tab pos="4905375" algn="l"/>
                <a:tab pos="5514975" algn="l"/>
              </a:tabLst>
            </a:pPr>
            <a:r>
              <a:rPr lang="tr-TR" sz="1800" b="1" dirty="0">
                <a:latin typeface="Times New Roman" panose="02020603050405020304" pitchFamily="18" charset="0"/>
                <a:ea typeface="Times New Roman" panose="02020603050405020304" pitchFamily="18" charset="0"/>
                <a:cs typeface="Times New Roman" panose="02020603050405020304" pitchFamily="18" charset="0"/>
              </a:rPr>
              <a:t>PERSONEL DAİRE BAŞKANLIĞINA</a:t>
            </a: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15000"/>
              </a:lnSpc>
              <a:spcAft>
                <a:spcPts val="1000"/>
              </a:spcAft>
              <a:buNone/>
            </a:pPr>
            <a:r>
              <a:rPr lang="tr-TR" sz="1800" dirty="0">
                <a:latin typeface="Times New Roman" panose="02020603050405020304" pitchFamily="18" charset="0"/>
                <a:ea typeface="Calibri" panose="020F0502020204030204" pitchFamily="34" charset="0"/>
                <a:cs typeface="Times New Roman" panose="02020603050405020304" pitchFamily="18" charset="0"/>
              </a:rPr>
              <a:t>	İlgide kayıtlı ekli soruşturma emri gereği Prof. Dr. Mehmet MEHMETOĞLU hakkında yürütmekte olduğum disiplin soruşturmasında kullanılmak üzere, adı geçene ait sicil durumu ve daha önce herhangi bir ödül veya başarı belgesi alıp almadığı bilgisine ihtiyaç duyulmaktadır.</a:t>
            </a:r>
          </a:p>
          <a:p>
            <a:pPr indent="0" algn="just">
              <a:lnSpc>
                <a:spcPct val="115000"/>
              </a:lnSpc>
              <a:spcAft>
                <a:spcPts val="1000"/>
              </a:spcAft>
              <a:buNone/>
            </a:pPr>
            <a:r>
              <a:rPr lang="tr-TR" sz="1800" dirty="0">
                <a:latin typeface="Times New Roman" panose="02020603050405020304" pitchFamily="18" charset="0"/>
                <a:ea typeface="Calibri" panose="020F0502020204030204" pitchFamily="34" charset="0"/>
                <a:cs typeface="Times New Roman" panose="02020603050405020304" pitchFamily="18" charset="0"/>
              </a:rPr>
              <a:t>	Gereğini bilgilerinize arz ederim.</a:t>
            </a:r>
          </a:p>
          <a:p>
            <a:pPr indent="0" algn="just">
              <a:lnSpc>
                <a:spcPct val="115000"/>
              </a:lnSpc>
              <a:spcAft>
                <a:spcPts val="1000"/>
              </a:spcAft>
              <a:buNone/>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Soruşturma</a:t>
            </a:r>
            <a:r>
              <a:rPr lang="tr-TR" sz="1800" b="1" dirty="0">
                <a:latin typeface="Times New Roman" panose="02020603050405020304" pitchFamily="18" charset="0"/>
                <a:ea typeface="Calibri" panose="020F0502020204030204" pitchFamily="34" charset="0"/>
                <a:cs typeface="Times New Roman" panose="02020603050405020304" pitchFamily="18" charset="0"/>
              </a:rPr>
              <a:t>cı</a:t>
            </a:r>
          </a:p>
          <a:p>
            <a:pPr indent="0" algn="just">
              <a:lnSpc>
                <a:spcPct val="115000"/>
              </a:lnSpc>
              <a:spcAft>
                <a:spcPts val="1000"/>
              </a:spcAft>
              <a:buNone/>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Ek: Görevlendirme yazısı</a:t>
            </a:r>
          </a:p>
          <a:p>
            <a:endParaRPr lang="tr-TR" dirty="0"/>
          </a:p>
        </p:txBody>
      </p:sp>
    </p:spTree>
    <p:extLst>
      <p:ext uri="{BB962C8B-B14F-4D97-AF65-F5344CB8AC3E}">
        <p14:creationId xmlns:p14="http://schemas.microsoft.com/office/powerpoint/2010/main" val="370233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CE4685-C679-4353-A7CC-2B5602B1E456}"/>
              </a:ext>
            </a:extLst>
          </p:cNvPr>
          <p:cNvSpPr>
            <a:spLocks noGrp="1"/>
          </p:cNvSpPr>
          <p:nvPr>
            <p:ph type="title"/>
          </p:nvPr>
        </p:nvSpPr>
        <p:spPr/>
        <p:txBody>
          <a:bodyPr/>
          <a:lstStyle/>
          <a:p>
            <a:r>
              <a:rPr lang="tr-TR" dirty="0"/>
              <a:t>MEVZUAT</a:t>
            </a:r>
          </a:p>
        </p:txBody>
      </p:sp>
      <p:sp>
        <p:nvSpPr>
          <p:cNvPr id="3" name="İçerik Yer Tutucusu 2">
            <a:extLst>
              <a:ext uri="{FF2B5EF4-FFF2-40B4-BE49-F238E27FC236}">
                <a16:creationId xmlns:a16="http://schemas.microsoft.com/office/drawing/2014/main" id="{EF24B702-C325-4FBB-BC5A-A5F4F51C0639}"/>
              </a:ext>
            </a:extLst>
          </p:cNvPr>
          <p:cNvSpPr>
            <a:spLocks noGrp="1"/>
          </p:cNvSpPr>
          <p:nvPr>
            <p:ph idx="1"/>
          </p:nvPr>
        </p:nvSpPr>
        <p:spPr/>
        <p:txBody>
          <a:bodyPr>
            <a:normAutofit/>
          </a:bodyPr>
          <a:lstStyle/>
          <a:p>
            <a:pPr algn="just"/>
            <a:r>
              <a:rPr lang="tr-TR" sz="1800" dirty="0">
                <a:latin typeface="Times New Roman" panose="02020603050405020304" pitchFamily="18" charset="0"/>
                <a:cs typeface="Times New Roman" panose="02020603050405020304" pitchFamily="18" charset="0"/>
              </a:rPr>
              <a:t>Soruşturmacı; ifadelerin özetlendiği, soruşturulanın lehine ve aleyhine tüm delillerin tartışıldığı, ihmal, kasıt veya kusurun belirlendiği ve soruşturulan hakkında disiplin cezası önerilecekse </a:t>
            </a:r>
            <a:r>
              <a:rPr lang="tr-TR" sz="1800" u="sng" dirty="0">
                <a:latin typeface="Times New Roman" panose="02020603050405020304" pitchFamily="18" charset="0"/>
                <a:cs typeface="Times New Roman" panose="02020603050405020304" pitchFamily="18" charset="0"/>
              </a:rPr>
              <a:t>kanun maddesine atıf yaparak</a:t>
            </a:r>
            <a:r>
              <a:rPr lang="tr-TR" sz="1800" dirty="0">
                <a:latin typeface="Times New Roman" panose="02020603050405020304" pitchFamily="18" charset="0"/>
                <a:cs typeface="Times New Roman" panose="02020603050405020304" pitchFamily="18" charset="0"/>
              </a:rPr>
              <a:t> öneri getirildiği soruşturma raporu hazırlamalıdır.</a:t>
            </a:r>
          </a:p>
          <a:p>
            <a:pPr algn="just"/>
            <a:r>
              <a:rPr lang="tr-TR" sz="1800" dirty="0">
                <a:latin typeface="Times New Roman" panose="02020603050405020304" pitchFamily="18" charset="0"/>
                <a:cs typeface="Times New Roman" panose="02020603050405020304" pitchFamily="18" charset="0"/>
              </a:rPr>
              <a:t>Soruşturmacı; soruşturma raporunda </a:t>
            </a:r>
            <a:r>
              <a:rPr lang="tr-TR" sz="1800" u="sng" dirty="0">
                <a:latin typeface="Times New Roman" panose="02020603050405020304" pitchFamily="18" charset="0"/>
                <a:cs typeface="Times New Roman" panose="02020603050405020304" pitchFamily="18" charset="0"/>
              </a:rPr>
              <a:t>objektifliğini korumalı</a:t>
            </a:r>
            <a:r>
              <a:rPr lang="tr-TR" sz="1800" dirty="0">
                <a:latin typeface="Times New Roman" panose="02020603050405020304" pitchFamily="18" charset="0"/>
                <a:cs typeface="Times New Roman" panose="02020603050405020304" pitchFamily="18" charset="0"/>
              </a:rPr>
              <a:t>, niyet okuması yapmamalıdır.</a:t>
            </a:r>
          </a:p>
          <a:p>
            <a:pPr algn="just"/>
            <a:r>
              <a:rPr lang="tr-TR" sz="1800" dirty="0">
                <a:latin typeface="Times New Roman" panose="02020603050405020304" pitchFamily="18" charset="0"/>
                <a:cs typeface="Times New Roman" panose="02020603050405020304" pitchFamily="18" charset="0"/>
              </a:rPr>
              <a:t>Bir alt ceza verilip verilmemesi, ceza vermeye yetkili makamın takdirinde olduğundan bu konuda soruşturmacı tarafından bir öneri getirilmemelidir.</a:t>
            </a:r>
          </a:p>
        </p:txBody>
      </p:sp>
    </p:spTree>
    <p:extLst>
      <p:ext uri="{BB962C8B-B14F-4D97-AF65-F5344CB8AC3E}">
        <p14:creationId xmlns:p14="http://schemas.microsoft.com/office/powerpoint/2010/main" val="256641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08A7B5-E2F2-4109-9277-A9977E491EAE}"/>
              </a:ext>
            </a:extLst>
          </p:cNvPr>
          <p:cNvSpPr>
            <a:spLocks noGrp="1"/>
          </p:cNvSpPr>
          <p:nvPr>
            <p:ph type="title"/>
          </p:nvPr>
        </p:nvSpPr>
        <p:spPr/>
        <p:txBody>
          <a:bodyPr/>
          <a:lstStyle/>
          <a:p>
            <a:r>
              <a:rPr lang="tr-TR" dirty="0"/>
              <a:t>ÖRNEK OLAY</a:t>
            </a:r>
          </a:p>
        </p:txBody>
      </p:sp>
      <p:sp>
        <p:nvSpPr>
          <p:cNvPr id="3" name="İçerik Yer Tutucusu 2">
            <a:extLst>
              <a:ext uri="{FF2B5EF4-FFF2-40B4-BE49-F238E27FC236}">
                <a16:creationId xmlns:a16="http://schemas.microsoft.com/office/drawing/2014/main" id="{5D65AD11-BD71-4E34-8C55-F08C89E34FD6}"/>
              </a:ext>
            </a:extLst>
          </p:cNvPr>
          <p:cNvSpPr>
            <a:spLocks noGrp="1"/>
          </p:cNvSpPr>
          <p:nvPr>
            <p:ph idx="1"/>
          </p:nvPr>
        </p:nvSpPr>
        <p:spPr>
          <a:xfrm>
            <a:off x="1295401" y="2556931"/>
            <a:ext cx="9601196" cy="3625755"/>
          </a:xfrm>
        </p:spPr>
        <p:txBody>
          <a:bodyPr>
            <a:normAutofit/>
          </a:bodyPr>
          <a:lstStyle/>
          <a:p>
            <a:pPr algn="just">
              <a:spcAft>
                <a:spcPts val="1200"/>
              </a:spcAft>
            </a:pPr>
            <a:r>
              <a:rPr lang="tr-TR" sz="1800" dirty="0">
                <a:latin typeface="Times New Roman" panose="02020603050405020304" pitchFamily="18" charset="0"/>
                <a:cs typeface="Times New Roman" panose="02020603050405020304" pitchFamily="18" charset="0"/>
              </a:rPr>
              <a:t>Sicil özeti kendisine ulaşan soruşturmacı, Personel Disiplin Soruşturması Formları arasında yer alan Soruşturma Raporu taslağındaki yönlendirmelere uyarak bir soruşturma raporu hazırlamıştır. </a:t>
            </a:r>
          </a:p>
          <a:p>
            <a:pPr algn="just">
              <a:spcAft>
                <a:spcPts val="0"/>
              </a:spcAft>
            </a:pPr>
            <a:r>
              <a:rPr lang="tr-TR" sz="1800" dirty="0">
                <a:latin typeface="Times New Roman" panose="02020603050405020304" pitchFamily="18" charset="0"/>
                <a:cs typeface="Times New Roman" panose="02020603050405020304" pitchFamily="18" charset="0"/>
              </a:rPr>
              <a:t>Bu soruşturma raporunda; Prof. Dr. Mehmet MEHMETOĞLU’nun 01.01.2025 tarihindeki Anayasa Hukuku dersi esnasında öğrencilere yönelik olarak </a:t>
            </a:r>
            <a:r>
              <a:rPr lang="tr-TR" sz="1800" i="1" dirty="0">
                <a:latin typeface="Times New Roman" panose="02020603050405020304" pitchFamily="18" charset="0"/>
                <a:cs typeface="Times New Roman" panose="02020603050405020304" pitchFamily="18" charset="0"/>
              </a:rPr>
              <a:t>‘’Anlattığım hiçbir şeyi anlamadığınız sınav notlarınızdan belli aptal herifler’’ </a:t>
            </a:r>
            <a:r>
              <a:rPr lang="tr-TR" sz="1800" dirty="0">
                <a:latin typeface="Times New Roman" panose="02020603050405020304" pitchFamily="18" charset="0"/>
                <a:cs typeface="Times New Roman" panose="02020603050405020304" pitchFamily="18" charset="0"/>
              </a:rPr>
              <a:t>cümlesini sarf ettiğinin müşteki ve tanık beyanları ile sabit olduğunu, bu fiilin 2547 sayılı Kanun’un 53/b./(4)-o maddesinde düzenlenen </a:t>
            </a:r>
            <a:r>
              <a:rPr lang="tr-TR" sz="1800" i="1" dirty="0">
                <a:latin typeface="Times New Roman" panose="02020603050405020304" pitchFamily="18" charset="0"/>
                <a:cs typeface="Times New Roman" panose="02020603050405020304" pitchFamily="18" charset="0"/>
              </a:rPr>
              <a:t>‘’Hizmetten yararlananlara hakarette bulunmak’’ </a:t>
            </a:r>
            <a:r>
              <a:rPr lang="tr-TR" sz="1800" dirty="0">
                <a:latin typeface="Times New Roman" panose="02020603050405020304" pitchFamily="18" charset="0"/>
                <a:cs typeface="Times New Roman" panose="02020603050405020304" pitchFamily="18" charset="0"/>
              </a:rPr>
              <a:t>disiplin suçuna karşılık geldiğini, karşılığının ‘’Kademe ilerlemesinin durdurulması’’ disiplin cezası olduğunu belirtmiştir.</a:t>
            </a:r>
          </a:p>
          <a:p>
            <a:pPr algn="just"/>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9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E0CBDA-6E15-4524-84D5-A22361CB6FCA}"/>
              </a:ext>
            </a:extLst>
          </p:cNvPr>
          <p:cNvSpPr>
            <a:spLocks noGrp="1"/>
          </p:cNvSpPr>
          <p:nvPr>
            <p:ph type="title"/>
          </p:nvPr>
        </p:nvSpPr>
        <p:spPr/>
        <p:txBody>
          <a:bodyPr/>
          <a:lstStyle/>
          <a:p>
            <a:r>
              <a:rPr lang="tr-TR" dirty="0"/>
              <a:t>ÖRNEK OLAY</a:t>
            </a:r>
          </a:p>
        </p:txBody>
      </p:sp>
      <p:sp>
        <p:nvSpPr>
          <p:cNvPr id="3" name="İçerik Yer Tutucusu 2">
            <a:extLst>
              <a:ext uri="{FF2B5EF4-FFF2-40B4-BE49-F238E27FC236}">
                <a16:creationId xmlns:a16="http://schemas.microsoft.com/office/drawing/2014/main" id="{3EFE9246-E259-40B3-8B37-EC5F319DB510}"/>
              </a:ext>
            </a:extLst>
          </p:cNvPr>
          <p:cNvSpPr>
            <a:spLocks noGrp="1"/>
          </p:cNvSpPr>
          <p:nvPr>
            <p:ph idx="1"/>
          </p:nvPr>
        </p:nvSpPr>
        <p:spPr/>
        <p:txBody>
          <a:bodyPr/>
          <a:lstStyle/>
          <a:p>
            <a:pPr marL="285750" marR="0" lvl="0" indent="-285750" algn="just" defTabSz="457200" rtl="0" eaLnBrk="1" fontAlgn="auto" latinLnBrk="0" hangingPunct="1">
              <a:lnSpc>
                <a:spcPct val="100000"/>
              </a:lnSpc>
              <a:spcBef>
                <a:spcPct val="20000"/>
              </a:spcBef>
              <a:spcAft>
                <a:spcPts val="1200"/>
              </a:spcAft>
              <a:buClr>
                <a:srgbClr val="83992A"/>
              </a:buClr>
              <a:buSzPct val="115000"/>
              <a:buFont typeface="Arial"/>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Prof. Dr. Mehmet </a:t>
            </a:r>
            <a:r>
              <a:rPr lang="tr-TR" sz="1800" dirty="0">
                <a:solidFill>
                  <a:prstClr val="black">
                    <a:lumMod val="85000"/>
                    <a:lumOff val="15000"/>
                  </a:prstClr>
                </a:solidFill>
                <a:latin typeface="Times New Roman" panose="02020603050405020304" pitchFamily="18" charset="0"/>
                <a:cs typeface="Times New Roman" panose="02020603050405020304" pitchFamily="18" charset="0"/>
              </a:rPr>
              <a:t>MEHMETOĞLU</a:t>
            </a: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’nun şikayetçi öğrenciye tokat attığı iddiasının şikayetçi ifadesi dışında herhangi bir delille desteklenmediğini, soruşturulanın bu fiilden dolayı disiplin cezası ile cezalandırılabilmesi için yeterli delil bulunmadığını ifade etmiştir.</a:t>
            </a:r>
          </a:p>
          <a:p>
            <a:pPr marL="285750" marR="0" lvl="0" indent="-285750" algn="just" defTabSz="457200" rtl="0" eaLnBrk="1" fontAlgn="auto" latinLnBrk="0" hangingPunct="1">
              <a:lnSpc>
                <a:spcPct val="100000"/>
              </a:lnSpc>
              <a:spcBef>
                <a:spcPct val="20000"/>
              </a:spcBef>
              <a:spcAft>
                <a:spcPts val="1200"/>
              </a:spcAft>
              <a:buClr>
                <a:srgbClr val="83992A"/>
              </a:buClr>
              <a:buSzPct val="115000"/>
              <a:buFont typeface="Arial"/>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Prof. Dr. Mehmet </a:t>
            </a:r>
            <a:r>
              <a:rPr lang="tr-TR" sz="1800" dirty="0">
                <a:solidFill>
                  <a:prstClr val="black">
                    <a:lumMod val="85000"/>
                    <a:lumOff val="15000"/>
                  </a:prstClr>
                </a:solidFill>
                <a:latin typeface="Times New Roman" panose="02020603050405020304" pitchFamily="18" charset="0"/>
                <a:ea typeface="Times New Roman" panose="02020603050405020304" pitchFamily="18" charset="0"/>
                <a:cs typeface="Times New Roman" panose="02020603050405020304" pitchFamily="18" charset="0"/>
              </a:rPr>
              <a:t>MEHMETOĞLU</a:t>
            </a: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’nun, dönemin ilk Anayasa Hukuku dersinde öğrencilere yönelik olarak </a:t>
            </a:r>
            <a:r>
              <a:rPr kumimoji="0" lang="tr-TR" sz="1800" b="0" i="1"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tr-TR" sz="1800" b="0" i="1"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Geçen sene bu dersi geçemeyen aptallar umarım ilk dersimize gelmişlerdir’’ </a:t>
            </a: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cümlesini sarf ettiği iddiasının da bir öğrenci ifadesi dışında herhangi bir delille desteklenmediğini, soruşturulanın bu fiilden dolayı disiplin cezası ile cezalandırılabilmesi için yeterli delil bulunmadığını belirtmiştir.</a:t>
            </a:r>
          </a:p>
          <a:p>
            <a:pPr marL="285750" marR="0" lvl="0" indent="-285750" algn="just" defTabSz="457200" rtl="0" eaLnBrk="1" fontAlgn="auto" latinLnBrk="0" hangingPunct="1">
              <a:lnSpc>
                <a:spcPct val="100000"/>
              </a:lnSpc>
              <a:spcBef>
                <a:spcPct val="20000"/>
              </a:spcBef>
              <a:spcAft>
                <a:spcPts val="0"/>
              </a:spcAft>
              <a:buClr>
                <a:srgbClr val="83992A"/>
              </a:buClr>
              <a:buSzPct val="115000"/>
              <a:buFont typeface="Arial"/>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Soruşturma dosyasını, dizi pusulasına bağlayarak üst yazı ile Hukuk Fakültesi Dekanlığına göndermiştir. Dosyanın aslını Dekanlığa elden teslim etmiştir.</a:t>
            </a:r>
          </a:p>
          <a:p>
            <a:endParaRPr lang="tr-TR" dirty="0"/>
          </a:p>
        </p:txBody>
      </p:sp>
    </p:spTree>
    <p:extLst>
      <p:ext uri="{BB962C8B-B14F-4D97-AF65-F5344CB8AC3E}">
        <p14:creationId xmlns:p14="http://schemas.microsoft.com/office/powerpoint/2010/main" val="368336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A0C1DD-CC8E-4635-B4BE-9FE93E77721D}"/>
              </a:ext>
            </a:extLst>
          </p:cNvPr>
          <p:cNvSpPr>
            <a:spLocks noGrp="1"/>
          </p:cNvSpPr>
          <p:nvPr>
            <p:ph type="title"/>
          </p:nvPr>
        </p:nvSpPr>
        <p:spPr/>
        <p:txBody>
          <a:bodyPr/>
          <a:lstStyle/>
          <a:p>
            <a:r>
              <a:rPr lang="tr-TR" dirty="0"/>
              <a:t>UYGULAMA</a:t>
            </a:r>
          </a:p>
        </p:txBody>
      </p:sp>
      <p:sp>
        <p:nvSpPr>
          <p:cNvPr id="3" name="İçerik Yer Tutucusu 2">
            <a:extLst>
              <a:ext uri="{FF2B5EF4-FFF2-40B4-BE49-F238E27FC236}">
                <a16:creationId xmlns:a16="http://schemas.microsoft.com/office/drawing/2014/main" id="{F7EA9544-53C8-4945-A1AA-B0D993CBD9D4}"/>
              </a:ext>
            </a:extLst>
          </p:cNvPr>
          <p:cNvSpPr>
            <a:spLocks noGrp="1"/>
          </p:cNvSpPr>
          <p:nvPr>
            <p:ph idx="1"/>
          </p:nvPr>
        </p:nvSpPr>
        <p:spPr/>
        <p:txBody>
          <a:bodyPr>
            <a:normAutofit/>
          </a:bodyPr>
          <a:lstStyle/>
          <a:p>
            <a:pPr marL="0" indent="0" algn="ctr">
              <a:spcAft>
                <a:spcPts val="0"/>
              </a:spcAft>
              <a:buNone/>
              <a:tabLst>
                <a:tab pos="449580" algn="l"/>
                <a:tab pos="899160" algn="l"/>
                <a:tab pos="1348740" algn="l"/>
                <a:tab pos="4905375" algn="l"/>
                <a:tab pos="5514975"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HUKUK FAKÜLTESİ DEKANLIĞINA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15000"/>
              </a:lnSpc>
              <a:spcAft>
                <a:spcPts val="1000"/>
              </a:spcAft>
              <a:buNone/>
            </a:pPr>
            <a:r>
              <a:rPr lang="tr-TR" sz="1800" dirty="0">
                <a:latin typeface="Times New Roman" panose="02020603050405020304" pitchFamily="18" charset="0"/>
                <a:ea typeface="Calibri" panose="020F0502020204030204" pitchFamily="34" charset="0"/>
                <a:cs typeface="Times New Roman" panose="02020603050405020304" pitchFamily="18" charset="0"/>
              </a:rPr>
              <a:t>	Hukuk Fakültesi Dekanlığının ilgide kayıtlı ekli görevlendirme yazıları ile görevlendirilmiş olduğum soruşturma kapsamında hazırlamış olduğum soruşturma raporu ve soruşturma dosyası ekte sunulmuştur.</a:t>
            </a:r>
          </a:p>
          <a:p>
            <a:pPr indent="0" algn="just">
              <a:lnSpc>
                <a:spcPct val="115000"/>
              </a:lnSpc>
              <a:spcAft>
                <a:spcPts val="1000"/>
              </a:spcAft>
              <a:buNone/>
            </a:pPr>
            <a:r>
              <a:rPr lang="tr-TR" sz="1800" dirty="0">
                <a:latin typeface="Times New Roman" panose="02020603050405020304" pitchFamily="18" charset="0"/>
                <a:ea typeface="Calibri" panose="020F0502020204030204" pitchFamily="34" charset="0"/>
                <a:cs typeface="Times New Roman" panose="02020603050405020304" pitchFamily="18" charset="0"/>
              </a:rPr>
              <a:t>	Gereğini bilgilerinize arz ederim.</a:t>
            </a:r>
          </a:p>
          <a:p>
            <a:pPr indent="0" algn="just">
              <a:lnSpc>
                <a:spcPct val="115000"/>
              </a:lnSpc>
              <a:spcAft>
                <a:spcPts val="1000"/>
              </a:spcAft>
              <a:buNone/>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Soruşturma</a:t>
            </a:r>
            <a:r>
              <a:rPr lang="tr-TR" sz="1800" b="1" dirty="0">
                <a:latin typeface="Times New Roman" panose="02020603050405020304" pitchFamily="18" charset="0"/>
                <a:ea typeface="Calibri" panose="020F0502020204030204" pitchFamily="34" charset="0"/>
                <a:cs typeface="Times New Roman" panose="02020603050405020304" pitchFamily="18" charset="0"/>
              </a:rPr>
              <a:t>cı</a:t>
            </a:r>
          </a:p>
          <a:p>
            <a:pPr indent="0" algn="just">
              <a:lnSpc>
                <a:spcPct val="115000"/>
              </a:lnSpc>
              <a:spcAft>
                <a:spcPts val="1000"/>
              </a:spcAft>
              <a:buNone/>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Ek: Soruşturma dosyası</a:t>
            </a:r>
          </a:p>
          <a:p>
            <a:pPr marL="0" indent="0">
              <a:buNone/>
            </a:pPr>
            <a:endParaRPr lang="tr-TR" dirty="0"/>
          </a:p>
        </p:txBody>
      </p:sp>
    </p:spTree>
    <p:extLst>
      <p:ext uri="{BB962C8B-B14F-4D97-AF65-F5344CB8AC3E}">
        <p14:creationId xmlns:p14="http://schemas.microsoft.com/office/powerpoint/2010/main" val="374365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o 8">
            <a:extLst>
              <a:ext uri="{FF2B5EF4-FFF2-40B4-BE49-F238E27FC236}">
                <a16:creationId xmlns:a16="http://schemas.microsoft.com/office/drawing/2014/main" id="{1399C782-01FF-446B-8936-B4CED1542E0E}"/>
              </a:ext>
            </a:extLst>
          </p:cNvPr>
          <p:cNvGraphicFramePr>
            <a:graphicFrameLocks noGrp="1"/>
          </p:cNvGraphicFramePr>
          <p:nvPr>
            <p:ph idx="1"/>
            <p:extLst>
              <p:ext uri="{D42A27DB-BD31-4B8C-83A1-F6EECF244321}">
                <p14:modId xmlns:p14="http://schemas.microsoft.com/office/powerpoint/2010/main" val="368056906"/>
              </p:ext>
            </p:extLst>
          </p:nvPr>
        </p:nvGraphicFramePr>
        <p:xfrm>
          <a:off x="838201" y="807042"/>
          <a:ext cx="10515597" cy="5243916"/>
        </p:xfrm>
        <a:graphic>
          <a:graphicData uri="http://schemas.openxmlformats.org/drawingml/2006/table">
            <a:tbl>
              <a:tblPr firstRow="1" bandRow="1">
                <a:tableStyleId>{5C22544A-7EE6-4342-B048-85BDC9FD1C3A}</a:tableStyleId>
              </a:tblPr>
              <a:tblGrid>
                <a:gridCol w="1921778">
                  <a:extLst>
                    <a:ext uri="{9D8B030D-6E8A-4147-A177-3AD203B41FA5}">
                      <a16:colId xmlns:a16="http://schemas.microsoft.com/office/drawing/2014/main" val="66807050"/>
                    </a:ext>
                  </a:extLst>
                </a:gridCol>
                <a:gridCol w="5285064">
                  <a:extLst>
                    <a:ext uri="{9D8B030D-6E8A-4147-A177-3AD203B41FA5}">
                      <a16:colId xmlns:a16="http://schemas.microsoft.com/office/drawing/2014/main" val="2112822168"/>
                    </a:ext>
                  </a:extLst>
                </a:gridCol>
                <a:gridCol w="3308755">
                  <a:extLst>
                    <a:ext uri="{9D8B030D-6E8A-4147-A177-3AD203B41FA5}">
                      <a16:colId xmlns:a16="http://schemas.microsoft.com/office/drawing/2014/main" val="898558034"/>
                    </a:ext>
                  </a:extLst>
                </a:gridCol>
              </a:tblGrid>
              <a:tr h="343013">
                <a:tc>
                  <a:txBody>
                    <a:bodyPr/>
                    <a:lstStyle/>
                    <a:p>
                      <a:pPr algn="ctr"/>
                      <a:r>
                        <a:rPr lang="tr-TR" sz="1400" i="0" dirty="0">
                          <a:latin typeface="Times New Roman" panose="02020603050405020304" pitchFamily="18" charset="0"/>
                          <a:cs typeface="Times New Roman" panose="02020603050405020304" pitchFamily="18" charset="0"/>
                        </a:rPr>
                        <a:t>DİSİPLİN CEZASI ÖNERİLEN KİŞİ</a:t>
                      </a:r>
                    </a:p>
                  </a:txBody>
                  <a:tcPr/>
                </a:tc>
                <a:tc>
                  <a:txBody>
                    <a:bodyPr/>
                    <a:lstStyle/>
                    <a:p>
                      <a:pPr algn="ctr"/>
                      <a:r>
                        <a:rPr lang="tr-TR" sz="1400" i="0" dirty="0">
                          <a:latin typeface="Times New Roman" panose="02020603050405020304" pitchFamily="18" charset="0"/>
                          <a:cs typeface="Times New Roman" panose="02020603050405020304" pitchFamily="18" charset="0"/>
                        </a:rPr>
                        <a:t>ÖNERİLEN CEZA</a:t>
                      </a:r>
                    </a:p>
                  </a:txBody>
                  <a:tcPr/>
                </a:tc>
                <a:tc>
                  <a:txBody>
                    <a:bodyPr/>
                    <a:lstStyle/>
                    <a:p>
                      <a:pPr algn="ctr"/>
                      <a:r>
                        <a:rPr lang="tr-TR" sz="1400" i="0" dirty="0">
                          <a:latin typeface="Times New Roman" panose="02020603050405020304" pitchFamily="18" charset="0"/>
                          <a:cs typeface="Times New Roman" panose="02020603050405020304" pitchFamily="18" charset="0"/>
                        </a:rPr>
                        <a:t>CEZA VERMEYE YETKİLİ MAKAM</a:t>
                      </a:r>
                    </a:p>
                  </a:txBody>
                  <a:tcPr/>
                </a:tc>
                <a:extLst>
                  <a:ext uri="{0D108BD9-81ED-4DB2-BD59-A6C34878D82A}">
                    <a16:rowId xmlns:a16="http://schemas.microsoft.com/office/drawing/2014/main" val="3422605743"/>
                  </a:ext>
                </a:extLst>
              </a:tr>
              <a:tr h="343013">
                <a:tc rowSpan="3">
                  <a:txBody>
                    <a:bodyPr/>
                    <a:lstStyle/>
                    <a:p>
                      <a:r>
                        <a:rPr lang="tr-TR" sz="1400" kern="1200" dirty="0">
                          <a:solidFill>
                            <a:schemeClr val="dk1"/>
                          </a:solidFill>
                          <a:effectLst/>
                          <a:latin typeface="Times New Roman" panose="02020603050405020304" pitchFamily="18" charset="0"/>
                          <a:ea typeface="+mn-ea"/>
                          <a:cs typeface="Times New Roman" panose="02020603050405020304" pitchFamily="18" charset="0"/>
                        </a:rPr>
                        <a:t>Öğretim Elemanı (Fakülteler, Meslek Yüksekokulları)</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a:effectLst/>
                          <a:latin typeface="Times New Roman" panose="02020603050405020304" pitchFamily="18" charset="0"/>
                          <a:ea typeface="Calibri" panose="020F0502020204030204" pitchFamily="34" charset="0"/>
                        </a:rPr>
                        <a:t>Uyarma/Kınama</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a:effectLst/>
                          <a:latin typeface="Times New Roman" panose="02020603050405020304" pitchFamily="18" charset="0"/>
                          <a:ea typeface="Times New Roman" panose="02020603050405020304" pitchFamily="18" charset="0"/>
                        </a:rPr>
                        <a:t>Dekan/Müdür</a:t>
                      </a:r>
                      <a:endParaRPr lang="tr-T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37397649"/>
                  </a:ext>
                </a:extLst>
              </a:tr>
              <a:tr h="343013">
                <a:tc vMerge="1">
                  <a:txBody>
                    <a:bodyPr/>
                    <a:lstStyle/>
                    <a:p>
                      <a:endParaRPr lang="tr-TR"/>
                    </a:p>
                  </a:txBody>
                  <a:tcPr/>
                </a:tc>
                <a:tc>
                  <a:txBody>
                    <a:bodyPr/>
                    <a:lstStyle/>
                    <a:p>
                      <a:r>
                        <a:rPr lang="tr-TR" sz="1400" dirty="0">
                          <a:effectLst/>
                          <a:latin typeface="Times New Roman" panose="02020603050405020304" pitchFamily="18" charset="0"/>
                          <a:ea typeface="Calibri" panose="020F0502020204030204" pitchFamily="34" charset="0"/>
                        </a:rPr>
                        <a:t>Aylıktan Kesme/Kademe İlerlemesinin Durdurulması</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a:effectLst/>
                          <a:latin typeface="Times New Roman" panose="02020603050405020304" pitchFamily="18" charset="0"/>
                          <a:ea typeface="Times New Roman" panose="02020603050405020304" pitchFamily="18" charset="0"/>
                        </a:rPr>
                        <a:t>Görevli Olduğu Birimin Disiplin Kurulu</a:t>
                      </a:r>
                      <a:endParaRPr lang="tr-T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91329345"/>
                  </a:ext>
                </a:extLst>
              </a:tr>
              <a:tr h="343013">
                <a:tc vMerge="1">
                  <a:txBody>
                    <a:bodyPr/>
                    <a:lstStyle/>
                    <a:p>
                      <a:endParaRPr lang="tr-TR"/>
                    </a:p>
                  </a:txBody>
                  <a:tcPr/>
                </a:tc>
                <a:tc>
                  <a:txBody>
                    <a:bodyPr/>
                    <a:lstStyle/>
                    <a:p>
                      <a:r>
                        <a:rPr lang="tr-TR" sz="1400" dirty="0">
                          <a:effectLst/>
                          <a:latin typeface="Times New Roman" panose="02020603050405020304" pitchFamily="18" charset="0"/>
                          <a:ea typeface="Calibri" panose="020F0502020204030204" pitchFamily="34" charset="0"/>
                        </a:rPr>
                        <a:t>Üniversite Öğretim Mesleğinden/Kamu Görevinden Çıkarma</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a:effectLst/>
                          <a:latin typeface="Times New Roman" panose="02020603050405020304" pitchFamily="18" charset="0"/>
                          <a:ea typeface="Times New Roman" panose="02020603050405020304" pitchFamily="18" charset="0"/>
                        </a:rPr>
                        <a:t>Yüksek Disiplin Kurulu</a:t>
                      </a:r>
                      <a:endParaRPr lang="tr-T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36570680"/>
                  </a:ext>
                </a:extLst>
              </a:tr>
              <a:tr h="343013">
                <a:tc rowSpan="3">
                  <a:txBody>
                    <a:bodyPr/>
                    <a:lstStyle/>
                    <a:p>
                      <a:r>
                        <a:rPr lang="tr-TR" sz="1400" kern="1200" dirty="0">
                          <a:solidFill>
                            <a:schemeClr val="dk1"/>
                          </a:solidFill>
                          <a:effectLst/>
                          <a:latin typeface="Times New Roman" panose="02020603050405020304" pitchFamily="18" charset="0"/>
                          <a:ea typeface="+mn-ea"/>
                          <a:cs typeface="Times New Roman" panose="02020603050405020304" pitchFamily="18" charset="0"/>
                        </a:rPr>
                        <a:t>Öğretim Elemanı (Rektörlüğe Bağlı Birimler)/Daire Başkanı ve üstü kadrolar</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a:effectLst/>
                          <a:latin typeface="Times New Roman" panose="02020603050405020304" pitchFamily="18" charset="0"/>
                          <a:ea typeface="Calibri" panose="020F0502020204030204" pitchFamily="34" charset="0"/>
                        </a:rPr>
                        <a:t>Uyarma/Kınama</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a:effectLst/>
                          <a:latin typeface="Times New Roman" panose="02020603050405020304" pitchFamily="18" charset="0"/>
                          <a:ea typeface="Times New Roman" panose="02020603050405020304" pitchFamily="18" charset="0"/>
                        </a:rPr>
                        <a:t>Rektör</a:t>
                      </a:r>
                      <a:endParaRPr lang="tr-T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65886124"/>
                  </a:ext>
                </a:extLst>
              </a:tr>
              <a:tr h="343013">
                <a:tc vMerge="1">
                  <a:txBody>
                    <a:bodyPr/>
                    <a:lstStyle/>
                    <a:p>
                      <a:endParaRPr lang="tr-TR"/>
                    </a:p>
                  </a:txBody>
                  <a:tcPr/>
                </a:tc>
                <a:tc>
                  <a:txBody>
                    <a:bodyPr/>
                    <a:lstStyle/>
                    <a:p>
                      <a:r>
                        <a:rPr lang="tr-TR" sz="1400" dirty="0">
                          <a:effectLst/>
                          <a:latin typeface="Times New Roman" panose="02020603050405020304" pitchFamily="18" charset="0"/>
                          <a:ea typeface="Calibri" panose="020F0502020204030204" pitchFamily="34" charset="0"/>
                        </a:rPr>
                        <a:t>Aylıktan Kesme/Kademe İlerlemesinin Durdurulması</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a:latin typeface="Times New Roman" panose="02020603050405020304" pitchFamily="18" charset="0"/>
                          <a:cs typeface="Times New Roman" panose="02020603050405020304" pitchFamily="18" charset="0"/>
                        </a:rPr>
                        <a:t>Rektörlüğe Bağlı Birim Disiplin Kurulu</a:t>
                      </a:r>
                    </a:p>
                  </a:txBody>
                  <a:tcPr/>
                </a:tc>
                <a:extLst>
                  <a:ext uri="{0D108BD9-81ED-4DB2-BD59-A6C34878D82A}">
                    <a16:rowId xmlns:a16="http://schemas.microsoft.com/office/drawing/2014/main" val="4017704474"/>
                  </a:ext>
                </a:extLst>
              </a:tr>
              <a:tr h="343013">
                <a:tc vMerge="1">
                  <a:txBody>
                    <a:bodyPr/>
                    <a:lstStyle/>
                    <a:p>
                      <a:endParaRPr lang="tr-TR"/>
                    </a:p>
                  </a:txBody>
                  <a:tcPr/>
                </a:tc>
                <a:tc>
                  <a:txBody>
                    <a:bodyPr/>
                    <a:lstStyle/>
                    <a:p>
                      <a:r>
                        <a:rPr lang="tr-TR" sz="1400" dirty="0">
                          <a:effectLst/>
                          <a:latin typeface="Times New Roman" panose="02020603050405020304" pitchFamily="18" charset="0"/>
                          <a:ea typeface="Calibri" panose="020F0502020204030204" pitchFamily="34" charset="0"/>
                        </a:rPr>
                        <a:t>Üniversite Öğretim Mesleğinden/Kamu Görevinden Çıkarma</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a:latin typeface="Times New Roman" panose="02020603050405020304" pitchFamily="18" charset="0"/>
                          <a:cs typeface="Times New Roman" panose="02020603050405020304" pitchFamily="18" charset="0"/>
                        </a:rPr>
                        <a:t>Yüksek Disiplin Kurulu</a:t>
                      </a:r>
                    </a:p>
                  </a:txBody>
                  <a:tcPr/>
                </a:tc>
                <a:extLst>
                  <a:ext uri="{0D108BD9-81ED-4DB2-BD59-A6C34878D82A}">
                    <a16:rowId xmlns:a16="http://schemas.microsoft.com/office/drawing/2014/main" val="3166347780"/>
                  </a:ext>
                </a:extLst>
              </a:tr>
              <a:tr h="343013">
                <a:tc rowSpan="3">
                  <a:txBody>
                    <a:bodyPr/>
                    <a:lstStyle/>
                    <a:p>
                      <a:r>
                        <a:rPr lang="tr-TR" sz="1400" kern="1200" dirty="0">
                          <a:solidFill>
                            <a:schemeClr val="dk1"/>
                          </a:solidFill>
                          <a:effectLst/>
                          <a:latin typeface="Times New Roman" panose="02020603050405020304" pitchFamily="18" charset="0"/>
                          <a:ea typeface="+mn-ea"/>
                          <a:cs typeface="Times New Roman" panose="02020603050405020304" pitchFamily="18" charset="0"/>
                        </a:rPr>
                        <a:t>Memurlar (Fakülteler, Meslek Yüksekokulları)</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a:effectLst/>
                          <a:latin typeface="Times New Roman" panose="02020603050405020304" pitchFamily="18" charset="0"/>
                          <a:ea typeface="Calibri" panose="020F0502020204030204" pitchFamily="34" charset="0"/>
                        </a:rPr>
                        <a:t>Uyarma/Kınama</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a:effectLst/>
                          <a:latin typeface="Times New Roman" panose="02020603050405020304" pitchFamily="18" charset="0"/>
                          <a:ea typeface="Calibri" panose="020F0502020204030204" pitchFamily="34" charset="0"/>
                        </a:rPr>
                        <a:t>Dekan/Müdür</a:t>
                      </a:r>
                      <a:endParaRPr lang="tr-T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33382364"/>
                  </a:ext>
                </a:extLst>
              </a:tr>
              <a:tr h="343013">
                <a:tc vMerge="1">
                  <a:txBody>
                    <a:bodyPr/>
                    <a:lstStyle/>
                    <a:p>
                      <a:endParaRPr lang="tr-TR"/>
                    </a:p>
                  </a:txBody>
                  <a:tcPr/>
                </a:tc>
                <a:tc>
                  <a:txBody>
                    <a:bodyPr/>
                    <a:lstStyle/>
                    <a:p>
                      <a:r>
                        <a:rPr lang="tr-TR" sz="1400" dirty="0">
                          <a:effectLst/>
                          <a:latin typeface="Times New Roman" panose="02020603050405020304" pitchFamily="18" charset="0"/>
                          <a:ea typeface="Calibri" panose="020F0502020204030204" pitchFamily="34" charset="0"/>
                        </a:rPr>
                        <a:t>Aylıktan Kesme/Kademe İlerlemesinin Durdurulması</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a:effectLst/>
                          <a:latin typeface="Times New Roman" panose="02020603050405020304" pitchFamily="18" charset="0"/>
                          <a:ea typeface="Times New Roman" panose="02020603050405020304" pitchFamily="18" charset="0"/>
                        </a:rPr>
                        <a:t>Görevli Olduğu Birimin Disiplin Kurulu</a:t>
                      </a:r>
                      <a:endParaRPr lang="tr-T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52206863"/>
                  </a:ext>
                </a:extLst>
              </a:tr>
              <a:tr h="343013">
                <a:tc vMerge="1">
                  <a:txBody>
                    <a:bodyPr/>
                    <a:lstStyle/>
                    <a:p>
                      <a:endParaRPr lang="tr-TR"/>
                    </a:p>
                  </a:txBody>
                  <a:tcPr/>
                </a:tc>
                <a:tc>
                  <a:txBody>
                    <a:bodyPr/>
                    <a:lstStyle/>
                    <a:p>
                      <a:r>
                        <a:rPr lang="tr-TR" sz="1400" dirty="0">
                          <a:effectLst/>
                          <a:latin typeface="Times New Roman" panose="02020603050405020304" pitchFamily="18" charset="0"/>
                          <a:ea typeface="Calibri" panose="020F0502020204030204" pitchFamily="34" charset="0"/>
                        </a:rPr>
                        <a:t>Kamu Görevinden Çıkarma</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a:effectLst/>
                          <a:latin typeface="Times New Roman" panose="02020603050405020304" pitchFamily="18" charset="0"/>
                          <a:ea typeface="Times New Roman" panose="02020603050405020304" pitchFamily="18" charset="0"/>
                        </a:rPr>
                        <a:t>Yüksek Disiplin Kurulu </a:t>
                      </a:r>
                      <a:endParaRPr lang="tr-T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46272199"/>
                  </a:ext>
                </a:extLst>
              </a:tr>
              <a:tr h="343013">
                <a:tc rowSpan="3">
                  <a:txBody>
                    <a:bodyPr/>
                    <a:lstStyle/>
                    <a:p>
                      <a:r>
                        <a:rPr lang="tr-TR" sz="1400" kern="1200" dirty="0">
                          <a:solidFill>
                            <a:schemeClr val="dk1"/>
                          </a:solidFill>
                          <a:effectLst/>
                          <a:latin typeface="Times New Roman" panose="02020603050405020304" pitchFamily="18" charset="0"/>
                          <a:ea typeface="+mn-ea"/>
                          <a:cs typeface="Times New Roman" panose="02020603050405020304" pitchFamily="18" charset="0"/>
                        </a:rPr>
                        <a:t>Memurlar(Rektörlüğe Bağlı Birimler)</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a:effectLst/>
                          <a:latin typeface="Times New Roman" panose="02020603050405020304" pitchFamily="18" charset="0"/>
                          <a:ea typeface="Calibri" panose="020F0502020204030204" pitchFamily="34" charset="0"/>
                        </a:rPr>
                        <a:t>Uyarma/Kınama</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a:effectLst/>
                          <a:latin typeface="Times New Roman" panose="02020603050405020304" pitchFamily="18" charset="0"/>
                          <a:ea typeface="Calibri" panose="020F0502020204030204" pitchFamily="34" charset="0"/>
                        </a:rPr>
                        <a:t>Rektör</a:t>
                      </a:r>
                      <a:endParaRPr lang="tr-T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66058306"/>
                  </a:ext>
                </a:extLst>
              </a:tr>
              <a:tr h="343013">
                <a:tc vMerge="1">
                  <a:txBody>
                    <a:bodyPr/>
                    <a:lstStyle/>
                    <a:p>
                      <a:endParaRPr lang="tr-TR"/>
                    </a:p>
                  </a:txBody>
                  <a:tcPr/>
                </a:tc>
                <a:tc>
                  <a:txBody>
                    <a:bodyPr/>
                    <a:lstStyle/>
                    <a:p>
                      <a:r>
                        <a:rPr lang="tr-TR" sz="1400" dirty="0">
                          <a:effectLst/>
                          <a:latin typeface="Times New Roman" panose="02020603050405020304" pitchFamily="18" charset="0"/>
                          <a:ea typeface="Calibri" panose="020F0502020204030204" pitchFamily="34" charset="0"/>
                        </a:rPr>
                        <a:t>Aylıktan Kesme/Kademe İlerlemesinin Durdurulması</a:t>
                      </a:r>
                      <a:endParaRPr lang="tr-TR" sz="1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latin typeface="Times New Roman" panose="02020603050405020304" pitchFamily="18" charset="0"/>
                          <a:cs typeface="Times New Roman" panose="02020603050405020304" pitchFamily="18" charset="0"/>
                        </a:rPr>
                        <a:t>Rektörlüğe Bağlı Birim Disiplin Kurulu</a:t>
                      </a:r>
                    </a:p>
                  </a:txBody>
                  <a:tcPr/>
                </a:tc>
                <a:extLst>
                  <a:ext uri="{0D108BD9-81ED-4DB2-BD59-A6C34878D82A}">
                    <a16:rowId xmlns:a16="http://schemas.microsoft.com/office/drawing/2014/main" val="3288550305"/>
                  </a:ext>
                </a:extLst>
              </a:tr>
              <a:tr h="343013">
                <a:tc vMerge="1">
                  <a:txBody>
                    <a:bodyPr/>
                    <a:lstStyle/>
                    <a:p>
                      <a:endParaRPr lang="tr-TR"/>
                    </a:p>
                  </a:txBody>
                  <a:tcPr/>
                </a:tc>
                <a:tc>
                  <a:txBody>
                    <a:bodyPr/>
                    <a:lstStyle/>
                    <a:p>
                      <a:r>
                        <a:rPr lang="tr-TR" sz="1400" dirty="0">
                          <a:effectLst/>
                          <a:latin typeface="Times New Roman" panose="02020603050405020304" pitchFamily="18" charset="0"/>
                          <a:ea typeface="Calibri" panose="020F0502020204030204" pitchFamily="34" charset="0"/>
                        </a:rPr>
                        <a:t>Kamu Görevinden Çıkarma</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a:effectLst/>
                          <a:latin typeface="Times New Roman" panose="02020603050405020304" pitchFamily="18" charset="0"/>
                          <a:ea typeface="Times New Roman" panose="02020603050405020304" pitchFamily="18" charset="0"/>
                        </a:rPr>
                        <a:t>Yüksek Disiplin Kurulu</a:t>
                      </a:r>
                      <a:endParaRPr lang="tr-T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35955783"/>
                  </a:ext>
                </a:extLst>
              </a:tr>
              <a:tr h="171507">
                <a:tc rowSpan="2">
                  <a:txBody>
                    <a:bodyPr/>
                    <a:lstStyle/>
                    <a:p>
                      <a:r>
                        <a:rPr lang="tr-TR" sz="1400" kern="1200" dirty="0">
                          <a:solidFill>
                            <a:schemeClr val="dk1"/>
                          </a:solidFill>
                          <a:effectLst/>
                          <a:latin typeface="Times New Roman" panose="02020603050405020304" pitchFamily="18" charset="0"/>
                          <a:ea typeface="+mn-ea"/>
                          <a:cs typeface="Times New Roman" panose="02020603050405020304" pitchFamily="18" charset="0"/>
                        </a:rPr>
                        <a:t>Dekan/Müdür</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a:effectLst/>
                          <a:latin typeface="Times New Roman" panose="02020603050405020304" pitchFamily="18" charset="0"/>
                          <a:ea typeface="Calibri" panose="020F0502020204030204" pitchFamily="34" charset="0"/>
                        </a:rPr>
                        <a:t>Uyarma/Kınama</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a:effectLst/>
                          <a:latin typeface="Times New Roman" panose="02020603050405020304" pitchFamily="18" charset="0"/>
                          <a:ea typeface="Calibri" panose="020F0502020204030204" pitchFamily="34" charset="0"/>
                        </a:rPr>
                        <a:t>Rektör</a:t>
                      </a:r>
                      <a:endParaRPr lang="tr-T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87653225"/>
                  </a:ext>
                </a:extLst>
              </a:tr>
              <a:tr h="171507">
                <a:tc vMerge="1">
                  <a:txBody>
                    <a:bodyPr/>
                    <a:lstStyle/>
                    <a:p>
                      <a:endParaRPr lang="tr-TR"/>
                    </a:p>
                  </a:txBody>
                  <a:tcPr/>
                </a:tc>
                <a:tc>
                  <a:txBody>
                    <a:bodyPr/>
                    <a:lstStyle/>
                    <a:p>
                      <a:r>
                        <a:rPr lang="tr-TR" sz="1400" dirty="0">
                          <a:latin typeface="Times New Roman" panose="02020603050405020304" pitchFamily="18" charset="0"/>
                          <a:cs typeface="Times New Roman" panose="02020603050405020304" pitchFamily="18" charset="0"/>
                        </a:rPr>
                        <a:t>Diğer Cezalar</a:t>
                      </a:r>
                    </a:p>
                  </a:txBody>
                  <a:tcPr/>
                </a:tc>
                <a:tc>
                  <a:txBody>
                    <a:bodyPr/>
                    <a:lstStyle/>
                    <a:p>
                      <a:r>
                        <a:rPr lang="tr-TR" sz="1400" dirty="0">
                          <a:effectLst/>
                          <a:latin typeface="Times New Roman" panose="02020603050405020304" pitchFamily="18" charset="0"/>
                          <a:ea typeface="Calibri" panose="020F0502020204030204" pitchFamily="34" charset="0"/>
                        </a:rPr>
                        <a:t>Yüksek Disiplin Kurulu</a:t>
                      </a:r>
                      <a:endParaRPr lang="tr-T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22573257"/>
                  </a:ext>
                </a:extLst>
              </a:tr>
            </a:tbl>
          </a:graphicData>
        </a:graphic>
      </p:graphicFrame>
      <p:sp>
        <p:nvSpPr>
          <p:cNvPr id="4" name="Başlık 3">
            <a:extLst>
              <a:ext uri="{FF2B5EF4-FFF2-40B4-BE49-F238E27FC236}">
                <a16:creationId xmlns:a16="http://schemas.microsoft.com/office/drawing/2014/main" id="{41BFEFBD-8962-41B7-BE2C-ADBF30751DF3}"/>
              </a:ext>
            </a:extLst>
          </p:cNvPr>
          <p:cNvSpPr>
            <a:spLocks noGrp="1"/>
          </p:cNvSpPr>
          <p:nvPr>
            <p:ph type="title"/>
          </p:nvPr>
        </p:nvSpPr>
        <p:spPr>
          <a:xfrm>
            <a:off x="1177956" y="369115"/>
            <a:ext cx="9601196" cy="209725"/>
          </a:xfrm>
        </p:spPr>
        <p:txBody>
          <a:bodyPr>
            <a:normAutofit fontScale="90000"/>
          </a:bodyPr>
          <a:lstStyle/>
          <a:p>
            <a:r>
              <a:rPr lang="tr-TR" dirty="0"/>
              <a:t> </a:t>
            </a:r>
          </a:p>
        </p:txBody>
      </p:sp>
    </p:spTree>
    <p:extLst>
      <p:ext uri="{BB962C8B-B14F-4D97-AF65-F5344CB8AC3E}">
        <p14:creationId xmlns:p14="http://schemas.microsoft.com/office/powerpoint/2010/main" val="246437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1B0094-065B-4F61-94CD-7B8E7A6A3960}"/>
              </a:ext>
            </a:extLst>
          </p:cNvPr>
          <p:cNvSpPr>
            <a:spLocks noGrp="1"/>
          </p:cNvSpPr>
          <p:nvPr>
            <p:ph type="title"/>
          </p:nvPr>
        </p:nvSpPr>
        <p:spPr/>
        <p:txBody>
          <a:bodyPr/>
          <a:lstStyle/>
          <a:p>
            <a:r>
              <a:rPr lang="tr-TR" dirty="0"/>
              <a:t>ÖRNEK OLAY</a:t>
            </a:r>
          </a:p>
        </p:txBody>
      </p:sp>
      <p:sp>
        <p:nvSpPr>
          <p:cNvPr id="3" name="İçerik Yer Tutucusu 2">
            <a:extLst>
              <a:ext uri="{FF2B5EF4-FFF2-40B4-BE49-F238E27FC236}">
                <a16:creationId xmlns:a16="http://schemas.microsoft.com/office/drawing/2014/main" id="{2B8411BF-AA0A-4FE9-99BE-2D8030A97900}"/>
              </a:ext>
            </a:extLst>
          </p:cNvPr>
          <p:cNvSpPr>
            <a:spLocks noGrp="1"/>
          </p:cNvSpPr>
          <p:nvPr>
            <p:ph idx="1"/>
          </p:nvPr>
        </p:nvSpPr>
        <p:spPr/>
        <p:txBody>
          <a:bodyPr>
            <a:normAutofit/>
          </a:bodyPr>
          <a:lstStyle/>
          <a:p>
            <a:pPr algn="just"/>
            <a:r>
              <a:rPr lang="tr-TR" sz="1800" dirty="0">
                <a:latin typeface="Times New Roman" panose="02020603050405020304" pitchFamily="18" charset="0"/>
                <a:cs typeface="Times New Roman" panose="02020603050405020304" pitchFamily="18" charset="0"/>
              </a:rPr>
              <a:t>Bir öğrenci CİMER başvurusunda; Bandırma Onyedi Eylül Üniversitesi Hukuk Fakültesi öğretim elemanlarından </a:t>
            </a:r>
            <a:r>
              <a:rPr lang="tr-TR" sz="1800" u="sng" dirty="0">
                <a:latin typeface="Times New Roman" panose="02020603050405020304" pitchFamily="18" charset="0"/>
                <a:cs typeface="Times New Roman" panose="02020603050405020304" pitchFamily="18" charset="0"/>
              </a:rPr>
              <a:t>Prof. Dr.</a:t>
            </a:r>
            <a:r>
              <a:rPr lang="tr-TR" sz="1800" dirty="0">
                <a:latin typeface="Times New Roman" panose="02020603050405020304" pitchFamily="18" charset="0"/>
                <a:cs typeface="Times New Roman" panose="02020603050405020304" pitchFamily="18" charset="0"/>
              </a:rPr>
              <a:t> Mehmet MEHMETOĞLU’nun, </a:t>
            </a:r>
            <a:r>
              <a:rPr lang="tr-TR" sz="1800" u="sng" dirty="0">
                <a:latin typeface="Times New Roman" panose="02020603050405020304" pitchFamily="18" charset="0"/>
                <a:cs typeface="Times New Roman" panose="02020603050405020304" pitchFamily="18" charset="0"/>
              </a:rPr>
              <a:t>01.01.2025</a:t>
            </a:r>
            <a:r>
              <a:rPr lang="tr-TR" sz="1800" dirty="0">
                <a:latin typeface="Times New Roman" panose="02020603050405020304" pitchFamily="18" charset="0"/>
                <a:cs typeface="Times New Roman" panose="02020603050405020304" pitchFamily="18" charset="0"/>
              </a:rPr>
              <a:t> tarihindeki Anayasa Hukuku dersi esnasında öğrencilere yönelik olarak </a:t>
            </a:r>
            <a:r>
              <a:rPr lang="tr-TR" sz="1800" i="1" dirty="0">
                <a:latin typeface="Times New Roman" panose="02020603050405020304" pitchFamily="18" charset="0"/>
                <a:cs typeface="Times New Roman" panose="02020603050405020304" pitchFamily="18" charset="0"/>
              </a:rPr>
              <a:t>‘’Anlattığım hiçbir şeyi anlamadığınız sınav notlarınızdan belli aptal herifler’’ </a:t>
            </a:r>
            <a:r>
              <a:rPr lang="tr-TR" sz="1800" dirty="0">
                <a:latin typeface="Times New Roman" panose="02020603050405020304" pitchFamily="18" charset="0"/>
                <a:cs typeface="Times New Roman" panose="02020603050405020304" pitchFamily="18" charset="0"/>
              </a:rPr>
              <a:t>şeklinde sözler sarf ettiği, başvurucunun bu sözlere tepki göstermesi üzerine dersin hocasının kendisini odasına çağırarak odasının önünde </a:t>
            </a:r>
            <a:r>
              <a:rPr lang="tr-TR" sz="1800" i="1" dirty="0">
                <a:latin typeface="Times New Roman" panose="02020603050405020304" pitchFamily="18" charset="0"/>
                <a:cs typeface="Times New Roman" panose="02020603050405020304" pitchFamily="18" charset="0"/>
              </a:rPr>
              <a:t>‘’sen kim oluyorsun da bana cevap veriyorsun’’ </a:t>
            </a:r>
            <a:r>
              <a:rPr lang="tr-TR" sz="1800" dirty="0">
                <a:latin typeface="Times New Roman" panose="02020603050405020304" pitchFamily="18" charset="0"/>
                <a:cs typeface="Times New Roman" panose="02020603050405020304" pitchFamily="18" charset="0"/>
              </a:rPr>
              <a:t>dediğini ve kendisine tokat attığını iddia etmiştir. </a:t>
            </a:r>
          </a:p>
          <a:p>
            <a:pPr algn="just"/>
            <a:r>
              <a:rPr lang="tr-TR" sz="1800" dirty="0">
                <a:latin typeface="Times New Roman" panose="02020603050405020304" pitchFamily="18" charset="0"/>
                <a:cs typeface="Times New Roman" panose="02020603050405020304" pitchFamily="18" charset="0"/>
              </a:rPr>
              <a:t>CİMER başvurusu </a:t>
            </a:r>
            <a:r>
              <a:rPr lang="tr-TR" sz="1800" u="sng" dirty="0">
                <a:latin typeface="Times New Roman" panose="02020603050405020304" pitchFamily="18" charset="0"/>
                <a:cs typeface="Times New Roman" panose="02020603050405020304" pitchFamily="18" charset="0"/>
              </a:rPr>
              <a:t>01.02.2025</a:t>
            </a:r>
            <a:r>
              <a:rPr lang="tr-TR" sz="1800" dirty="0">
                <a:latin typeface="Times New Roman" panose="02020603050405020304" pitchFamily="18" charset="0"/>
                <a:cs typeface="Times New Roman" panose="02020603050405020304" pitchFamily="18" charset="0"/>
              </a:rPr>
              <a:t> tarihinde Bandırma Onyedi Eylül Üniversitesine, </a:t>
            </a:r>
            <a:r>
              <a:rPr lang="tr-TR" sz="1800" u="sng" dirty="0">
                <a:latin typeface="Times New Roman" panose="02020603050405020304" pitchFamily="18" charset="0"/>
                <a:cs typeface="Times New Roman" panose="02020603050405020304" pitchFamily="18" charset="0"/>
              </a:rPr>
              <a:t>08.02.2025</a:t>
            </a:r>
            <a:r>
              <a:rPr lang="tr-TR" sz="1800" dirty="0">
                <a:latin typeface="Times New Roman" panose="02020603050405020304" pitchFamily="18" charset="0"/>
                <a:cs typeface="Times New Roman" panose="02020603050405020304" pitchFamily="18" charset="0"/>
              </a:rPr>
              <a:t> tarihinde de Bandırma Onyedi Eylül Üniversitesi Hukuk Fakültesi Dekanlığına havale edilmiştir.</a:t>
            </a:r>
          </a:p>
          <a:p>
            <a:pPr algn="just"/>
            <a:r>
              <a:rPr lang="tr-TR" sz="1800" dirty="0">
                <a:latin typeface="Times New Roman" panose="02020603050405020304" pitchFamily="18" charset="0"/>
                <a:cs typeface="Times New Roman" panose="02020603050405020304" pitchFamily="18" charset="0"/>
              </a:rPr>
              <a:t>Hukuk Fakültesi Dekanlığı tarafından </a:t>
            </a:r>
            <a:r>
              <a:rPr lang="tr-TR" sz="1800" u="sng" dirty="0">
                <a:latin typeface="Times New Roman" panose="02020603050405020304" pitchFamily="18" charset="0"/>
                <a:cs typeface="Times New Roman" panose="02020603050405020304" pitchFamily="18" charset="0"/>
              </a:rPr>
              <a:t>28.02.2025</a:t>
            </a:r>
            <a:r>
              <a:rPr lang="tr-TR" sz="1800" dirty="0">
                <a:latin typeface="Times New Roman" panose="02020603050405020304" pitchFamily="18" charset="0"/>
                <a:cs typeface="Times New Roman" panose="02020603050405020304" pitchFamily="18" charset="0"/>
              </a:rPr>
              <a:t> tarihinde disiplin soruşturması başlatılmıştır.</a:t>
            </a:r>
          </a:p>
        </p:txBody>
      </p:sp>
    </p:spTree>
    <p:extLst>
      <p:ext uri="{BB962C8B-B14F-4D97-AF65-F5344CB8AC3E}">
        <p14:creationId xmlns:p14="http://schemas.microsoft.com/office/powerpoint/2010/main" val="199020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E3E533-B9C8-47EA-A871-83D21484DD2F}"/>
              </a:ext>
            </a:extLst>
          </p:cNvPr>
          <p:cNvSpPr>
            <a:spLocks noGrp="1"/>
          </p:cNvSpPr>
          <p:nvPr>
            <p:ph type="title"/>
          </p:nvPr>
        </p:nvSpPr>
        <p:spPr>
          <a:xfrm>
            <a:off x="1295400" y="587849"/>
            <a:ext cx="9601196" cy="45719"/>
          </a:xfrm>
        </p:spPr>
        <p:txBody>
          <a:bodyPr>
            <a:normAutofit fontScale="90000"/>
          </a:bodyPr>
          <a:lstStyle/>
          <a:p>
            <a:r>
              <a:rPr lang="tr-TR" dirty="0"/>
              <a:t> </a:t>
            </a:r>
          </a:p>
        </p:txBody>
      </p:sp>
      <p:graphicFrame>
        <p:nvGraphicFramePr>
          <p:cNvPr id="4" name="Tablo 4">
            <a:extLst>
              <a:ext uri="{FF2B5EF4-FFF2-40B4-BE49-F238E27FC236}">
                <a16:creationId xmlns:a16="http://schemas.microsoft.com/office/drawing/2014/main" id="{BBFAC248-5BED-42F8-88B5-C047C5E1A083}"/>
              </a:ext>
            </a:extLst>
          </p:cNvPr>
          <p:cNvGraphicFramePr>
            <a:graphicFrameLocks noGrp="1"/>
          </p:cNvGraphicFramePr>
          <p:nvPr>
            <p:ph idx="1"/>
            <p:extLst>
              <p:ext uri="{D42A27DB-BD31-4B8C-83A1-F6EECF244321}">
                <p14:modId xmlns:p14="http://schemas.microsoft.com/office/powerpoint/2010/main" val="2036519231"/>
              </p:ext>
            </p:extLst>
          </p:nvPr>
        </p:nvGraphicFramePr>
        <p:xfrm>
          <a:off x="1282115" y="1072612"/>
          <a:ext cx="9601198" cy="4525137"/>
        </p:xfrm>
        <a:graphic>
          <a:graphicData uri="http://schemas.openxmlformats.org/drawingml/2006/table">
            <a:tbl>
              <a:tblPr firstRow="1" bandRow="1">
                <a:tableStyleId>{5C22544A-7EE6-4342-B048-85BDC9FD1C3A}</a:tableStyleId>
              </a:tblPr>
              <a:tblGrid>
                <a:gridCol w="1655090">
                  <a:extLst>
                    <a:ext uri="{9D8B030D-6E8A-4147-A177-3AD203B41FA5}">
                      <a16:colId xmlns:a16="http://schemas.microsoft.com/office/drawing/2014/main" val="2335704535"/>
                    </a:ext>
                  </a:extLst>
                </a:gridCol>
                <a:gridCol w="1646795">
                  <a:extLst>
                    <a:ext uri="{9D8B030D-6E8A-4147-A177-3AD203B41FA5}">
                      <a16:colId xmlns:a16="http://schemas.microsoft.com/office/drawing/2014/main" val="3661835750"/>
                    </a:ext>
                  </a:extLst>
                </a:gridCol>
                <a:gridCol w="2604235">
                  <a:extLst>
                    <a:ext uri="{9D8B030D-6E8A-4147-A177-3AD203B41FA5}">
                      <a16:colId xmlns:a16="http://schemas.microsoft.com/office/drawing/2014/main" val="3408310464"/>
                    </a:ext>
                  </a:extLst>
                </a:gridCol>
                <a:gridCol w="3695078">
                  <a:extLst>
                    <a:ext uri="{9D8B030D-6E8A-4147-A177-3AD203B41FA5}">
                      <a16:colId xmlns:a16="http://schemas.microsoft.com/office/drawing/2014/main" val="2038139396"/>
                    </a:ext>
                  </a:extLst>
                </a:gridCol>
              </a:tblGrid>
              <a:tr h="370840">
                <a:tc>
                  <a:txBody>
                    <a:bodyPr/>
                    <a:lstStyle/>
                    <a:p>
                      <a:pPr algn="ctr"/>
                      <a:r>
                        <a:rPr lang="tr-TR" sz="1800" b="1" kern="1200" dirty="0">
                          <a:solidFill>
                            <a:schemeClr val="lt1"/>
                          </a:solidFill>
                          <a:effectLst/>
                          <a:latin typeface="Times New Roman" panose="02020603050405020304" pitchFamily="18" charset="0"/>
                          <a:ea typeface="+mn-ea"/>
                          <a:cs typeface="Times New Roman" panose="02020603050405020304" pitchFamily="18" charset="0"/>
                        </a:rPr>
                        <a:t>YÜKSEK DİSİPLİN KURULU</a:t>
                      </a:r>
                      <a:endParaRPr lang="tr-TR" dirty="0">
                        <a:latin typeface="Times New Roman" panose="02020603050405020304" pitchFamily="18" charset="0"/>
                        <a:cs typeface="Times New Roman" panose="02020603050405020304" pitchFamily="18" charset="0"/>
                      </a:endParaRPr>
                    </a:p>
                  </a:txBody>
                  <a:tcPr marL="83487" marR="83487"/>
                </a:tc>
                <a:tc>
                  <a:txBody>
                    <a:bodyPr/>
                    <a:lstStyle/>
                    <a:p>
                      <a:pPr algn="ctr"/>
                      <a:r>
                        <a:rPr lang="tr-TR" sz="1800" b="1" kern="1200" dirty="0">
                          <a:solidFill>
                            <a:schemeClr val="lt1"/>
                          </a:solidFill>
                          <a:effectLst/>
                          <a:latin typeface="Times New Roman" panose="02020603050405020304" pitchFamily="18" charset="0"/>
                          <a:ea typeface="+mn-ea"/>
                          <a:cs typeface="Times New Roman" panose="02020603050405020304" pitchFamily="18" charset="0"/>
                        </a:rPr>
                        <a:t>ÜNİVERSİTE DİSİPLİN KURULU</a:t>
                      </a:r>
                      <a:endParaRPr lang="tr-TR" dirty="0">
                        <a:latin typeface="Times New Roman" panose="02020603050405020304" pitchFamily="18" charset="0"/>
                        <a:cs typeface="Times New Roman" panose="02020603050405020304" pitchFamily="18" charset="0"/>
                      </a:endParaRPr>
                    </a:p>
                  </a:txBody>
                  <a:tcPr marL="83487" marR="83487"/>
                </a:tc>
                <a:tc>
                  <a:txBody>
                    <a:bodyPr/>
                    <a:lstStyle/>
                    <a:p>
                      <a:pPr algn="ctr"/>
                      <a:r>
                        <a:rPr lang="tr-TR" sz="1800" b="1" kern="1200" dirty="0">
                          <a:solidFill>
                            <a:schemeClr val="lt1"/>
                          </a:solidFill>
                          <a:effectLst/>
                          <a:latin typeface="Times New Roman" panose="02020603050405020304" pitchFamily="18" charset="0"/>
                          <a:ea typeface="+mn-ea"/>
                          <a:cs typeface="Times New Roman" panose="02020603050405020304" pitchFamily="18" charset="0"/>
                        </a:rPr>
                        <a:t>ÜNİVERSİTEYE BAĞLI BİRİM DİSİPLİN KURULU</a:t>
                      </a:r>
                      <a:endParaRPr lang="tr-TR" dirty="0">
                        <a:latin typeface="Times New Roman" panose="02020603050405020304" pitchFamily="18" charset="0"/>
                        <a:cs typeface="Times New Roman" panose="02020603050405020304" pitchFamily="18" charset="0"/>
                      </a:endParaRPr>
                    </a:p>
                  </a:txBody>
                  <a:tcPr marL="83487" marR="83487"/>
                </a:tc>
                <a:tc>
                  <a:txBody>
                    <a:bodyPr/>
                    <a:lstStyle/>
                    <a:p>
                      <a:pPr algn="ctr"/>
                      <a:r>
                        <a:rPr lang="tr-TR" sz="1800" b="1" kern="1200" dirty="0">
                          <a:solidFill>
                            <a:schemeClr val="lt1"/>
                          </a:solidFill>
                          <a:effectLst/>
                          <a:latin typeface="Times New Roman" panose="02020603050405020304" pitchFamily="18" charset="0"/>
                          <a:ea typeface="+mn-ea"/>
                          <a:cs typeface="Times New Roman" panose="02020603050405020304" pitchFamily="18" charset="0"/>
                        </a:rPr>
                        <a:t>REKTÖRLÜĞE BAĞLI BİRİM DİSİPLİN KURULU</a:t>
                      </a:r>
                      <a:endParaRPr lang="tr-TR" dirty="0">
                        <a:latin typeface="Times New Roman" panose="02020603050405020304" pitchFamily="18" charset="0"/>
                        <a:cs typeface="Times New Roman" panose="02020603050405020304" pitchFamily="18" charset="0"/>
                      </a:endParaRPr>
                    </a:p>
                  </a:txBody>
                  <a:tcPr marL="83487" marR="83487"/>
                </a:tc>
                <a:extLst>
                  <a:ext uri="{0D108BD9-81ED-4DB2-BD59-A6C34878D82A}">
                    <a16:rowId xmlns:a16="http://schemas.microsoft.com/office/drawing/2014/main" val="1115321741"/>
                  </a:ext>
                </a:extLst>
              </a:tr>
              <a:tr h="370840">
                <a:tc>
                  <a:txBody>
                    <a:bodyPr/>
                    <a:lstStyle/>
                    <a:p>
                      <a:r>
                        <a:rPr lang="tr-TR" sz="1800" kern="1200" dirty="0">
                          <a:solidFill>
                            <a:schemeClr val="dk1"/>
                          </a:solidFill>
                          <a:effectLst/>
                          <a:latin typeface="Times New Roman" panose="02020603050405020304" pitchFamily="18" charset="0"/>
                          <a:ea typeface="+mn-ea"/>
                          <a:cs typeface="Times New Roman" panose="02020603050405020304" pitchFamily="18" charset="0"/>
                        </a:rPr>
                        <a:t>Yükseköğretim Genel Kuruludur.</a:t>
                      </a:r>
                      <a:endParaRPr lang="tr-TR" dirty="0">
                        <a:latin typeface="Times New Roman" panose="02020603050405020304" pitchFamily="18" charset="0"/>
                        <a:cs typeface="Times New Roman" panose="02020603050405020304" pitchFamily="18" charset="0"/>
                      </a:endParaRPr>
                    </a:p>
                  </a:txBody>
                  <a:tcPr marL="83487" marR="83487"/>
                </a:tc>
                <a:tc>
                  <a:txBody>
                    <a:bodyPr/>
                    <a:lstStyle/>
                    <a:p>
                      <a:r>
                        <a:rPr lang="tr-TR" sz="1800" kern="1200" dirty="0">
                          <a:solidFill>
                            <a:schemeClr val="dk1"/>
                          </a:solidFill>
                          <a:effectLst/>
                          <a:latin typeface="Times New Roman" panose="02020603050405020304" pitchFamily="18" charset="0"/>
                          <a:ea typeface="+mn-ea"/>
                          <a:cs typeface="Times New Roman" panose="02020603050405020304" pitchFamily="18" charset="0"/>
                        </a:rPr>
                        <a:t>Üniversite Yönetim Kuruludur.</a:t>
                      </a:r>
                      <a:endParaRPr lang="tr-TR" dirty="0">
                        <a:latin typeface="Times New Roman" panose="02020603050405020304" pitchFamily="18" charset="0"/>
                        <a:cs typeface="Times New Roman" panose="02020603050405020304" pitchFamily="18" charset="0"/>
                      </a:endParaRPr>
                    </a:p>
                  </a:txBody>
                  <a:tcPr marL="83487" marR="83487"/>
                </a:tc>
                <a:tc>
                  <a:txBody>
                    <a:bodyPr/>
                    <a:lstStyle/>
                    <a:p>
                      <a:r>
                        <a:rPr lang="tr-TR" sz="1800" kern="1200" dirty="0">
                          <a:solidFill>
                            <a:schemeClr val="dk1"/>
                          </a:solidFill>
                          <a:effectLst/>
                          <a:latin typeface="Times New Roman" panose="02020603050405020304" pitchFamily="18" charset="0"/>
                          <a:ea typeface="+mn-ea"/>
                          <a:cs typeface="Times New Roman" panose="02020603050405020304" pitchFamily="18" charset="0"/>
                        </a:rPr>
                        <a:t>Bağlı birimin Yönetim Kuruludur.</a:t>
                      </a:r>
                      <a:endParaRPr lang="tr-TR" dirty="0">
                        <a:latin typeface="Times New Roman" panose="02020603050405020304" pitchFamily="18" charset="0"/>
                        <a:cs typeface="Times New Roman" panose="02020603050405020304" pitchFamily="18" charset="0"/>
                      </a:endParaRPr>
                    </a:p>
                  </a:txBody>
                  <a:tcPr marL="83487" marR="83487"/>
                </a:tc>
                <a:tc>
                  <a:txBody>
                    <a:bodyPr/>
                    <a:lstStyle/>
                    <a:p>
                      <a:pPr>
                        <a:lnSpc>
                          <a:spcPct val="115000"/>
                        </a:lnSpc>
                        <a:spcBef>
                          <a:spcPts val="600"/>
                        </a:spcBef>
                        <a:spcAft>
                          <a:spcPts val="600"/>
                        </a:spcAft>
                      </a:pPr>
                      <a:r>
                        <a:rPr lang="tr-T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Akademik personel ve daire başkanı kadrosunun dengi ve üstü kadrolardakiler için;</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tr-T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Rektör Yardımcısının başkanlığında,</a:t>
                      </a:r>
                      <a:r>
                        <a:rPr lang="tr-TR" sz="16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Üniversite Yönetim Kurulunca her takvim yılı başında belirlenen profesör unvanlı dört öğretim üyesinden oluşur.</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tr-T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Memurlar için;</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tr-T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Genel Sekreter başkanlığında,</a:t>
                      </a:r>
                      <a:r>
                        <a:rPr lang="tr-TR" sz="16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Hukuk Müşaviri ve Personel Daire Başkanından oluşur.</a:t>
                      </a:r>
                      <a:endParaRPr lang="tr-TR" sz="1600" dirty="0">
                        <a:latin typeface="Times New Roman" panose="02020603050405020304" pitchFamily="18" charset="0"/>
                        <a:cs typeface="Times New Roman" panose="02020603050405020304" pitchFamily="18" charset="0"/>
                      </a:endParaRPr>
                    </a:p>
                  </a:txBody>
                  <a:tcPr marL="83487" marR="83487"/>
                </a:tc>
                <a:extLst>
                  <a:ext uri="{0D108BD9-81ED-4DB2-BD59-A6C34878D82A}">
                    <a16:rowId xmlns:a16="http://schemas.microsoft.com/office/drawing/2014/main" val="847557723"/>
                  </a:ext>
                </a:extLst>
              </a:tr>
            </a:tbl>
          </a:graphicData>
        </a:graphic>
      </p:graphicFrame>
    </p:spTree>
    <p:extLst>
      <p:ext uri="{BB962C8B-B14F-4D97-AF65-F5344CB8AC3E}">
        <p14:creationId xmlns:p14="http://schemas.microsoft.com/office/powerpoint/2010/main" val="3940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6E4B8B-9577-4D14-AD55-C2079FBB39C0}"/>
              </a:ext>
            </a:extLst>
          </p:cNvPr>
          <p:cNvSpPr>
            <a:spLocks noGrp="1"/>
          </p:cNvSpPr>
          <p:nvPr>
            <p:ph type="title"/>
          </p:nvPr>
        </p:nvSpPr>
        <p:spPr/>
        <p:txBody>
          <a:bodyPr/>
          <a:lstStyle/>
          <a:p>
            <a:r>
              <a:rPr lang="tr-TR" dirty="0"/>
              <a:t>ÖRNEK OLAY</a:t>
            </a:r>
          </a:p>
        </p:txBody>
      </p:sp>
      <p:sp>
        <p:nvSpPr>
          <p:cNvPr id="3" name="İçerik Yer Tutucusu 2">
            <a:extLst>
              <a:ext uri="{FF2B5EF4-FFF2-40B4-BE49-F238E27FC236}">
                <a16:creationId xmlns:a16="http://schemas.microsoft.com/office/drawing/2014/main" id="{DC5BE3B1-6129-4AEF-B2D6-5164B33715E2}"/>
              </a:ext>
            </a:extLst>
          </p:cNvPr>
          <p:cNvSpPr>
            <a:spLocks noGrp="1"/>
          </p:cNvSpPr>
          <p:nvPr>
            <p:ph idx="1"/>
          </p:nvPr>
        </p:nvSpPr>
        <p:spPr/>
        <p:txBody>
          <a:bodyPr>
            <a:normAutofit/>
          </a:bodyPr>
          <a:lstStyle/>
          <a:p>
            <a:pPr algn="just"/>
            <a:r>
              <a:rPr lang="tr-TR" sz="1800" dirty="0">
                <a:latin typeface="Times New Roman" panose="02020603050405020304" pitchFamily="18" charset="0"/>
                <a:cs typeface="Times New Roman" panose="02020603050405020304" pitchFamily="18" charset="0"/>
              </a:rPr>
              <a:t>Soruşturmacı tarafından Prof. Dr. Mehmet MEHMETOĞLU hakkında uygulanması önerilen ‘’Kademe İlerlemesinin Durdurulması’’ disiplin cezasını vermeye yetkili makamın, Disiplin Kurulu sıfatıyla Bandırma Onyedi Eylül Üniversitesi Hukuk Fakültesi Yönetim Kurulu olduğu tespit edilerek dosya kurula havale edilmiştir.</a:t>
            </a:r>
          </a:p>
        </p:txBody>
      </p:sp>
    </p:spTree>
    <p:extLst>
      <p:ext uri="{BB962C8B-B14F-4D97-AF65-F5344CB8AC3E}">
        <p14:creationId xmlns:p14="http://schemas.microsoft.com/office/powerpoint/2010/main" val="193919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49B227-9E33-4B38-86CC-733695432F84}"/>
              </a:ext>
            </a:extLst>
          </p:cNvPr>
          <p:cNvSpPr>
            <a:spLocks noGrp="1"/>
          </p:cNvSpPr>
          <p:nvPr>
            <p:ph type="title"/>
          </p:nvPr>
        </p:nvSpPr>
        <p:spPr/>
        <p:txBody>
          <a:bodyPr/>
          <a:lstStyle/>
          <a:p>
            <a:r>
              <a:rPr lang="tr-TR" dirty="0"/>
              <a:t>MEVZUAT</a:t>
            </a:r>
          </a:p>
        </p:txBody>
      </p:sp>
      <p:sp>
        <p:nvSpPr>
          <p:cNvPr id="3" name="İçerik Yer Tutucusu 2">
            <a:extLst>
              <a:ext uri="{FF2B5EF4-FFF2-40B4-BE49-F238E27FC236}">
                <a16:creationId xmlns:a16="http://schemas.microsoft.com/office/drawing/2014/main" id="{AFC030BD-8BB1-425A-B16A-E7B8CDB6E710}"/>
              </a:ext>
            </a:extLst>
          </p:cNvPr>
          <p:cNvSpPr>
            <a:spLocks noGrp="1"/>
          </p:cNvSpPr>
          <p:nvPr>
            <p:ph idx="1"/>
          </p:nvPr>
        </p:nvSpPr>
        <p:spPr/>
        <p:txBody>
          <a:bodyPr>
            <a:normAutofit/>
          </a:bodyPr>
          <a:lstStyle/>
          <a:p>
            <a:pPr algn="just"/>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Disiplin cezası vermeye yetkili makamlar, soruşturmada eksiklik olduğunun tespiti halinde eksikliklerin giderilmesi amacıyla dosyayı </a:t>
            </a:r>
            <a:r>
              <a:rPr lang="tr-TR" sz="1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iade edebilir</a:t>
            </a: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soruşturmacı tarafından önerilen disiplin cezasını </a:t>
            </a:r>
            <a:r>
              <a:rPr lang="tr-TR" sz="1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aynen verebilir</a:t>
            </a: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hafifletebilir</a:t>
            </a: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veya </a:t>
            </a:r>
            <a:r>
              <a:rPr lang="tr-TR" sz="1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reddedebilir</a:t>
            </a: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54250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807C12-074A-46FD-94A6-DB334EFF746E}"/>
              </a:ext>
            </a:extLst>
          </p:cNvPr>
          <p:cNvSpPr>
            <a:spLocks noGrp="1"/>
          </p:cNvSpPr>
          <p:nvPr>
            <p:ph type="title"/>
          </p:nvPr>
        </p:nvSpPr>
        <p:spPr/>
        <p:txBody>
          <a:bodyPr/>
          <a:lstStyle/>
          <a:p>
            <a:r>
              <a:rPr lang="tr-TR" dirty="0"/>
              <a:t>ÖRNEK OLAY</a:t>
            </a:r>
          </a:p>
        </p:txBody>
      </p:sp>
      <p:sp>
        <p:nvSpPr>
          <p:cNvPr id="3" name="İçerik Yer Tutucusu 2">
            <a:extLst>
              <a:ext uri="{FF2B5EF4-FFF2-40B4-BE49-F238E27FC236}">
                <a16:creationId xmlns:a16="http://schemas.microsoft.com/office/drawing/2014/main" id="{9D794503-AD85-4719-8A0D-08A4CF2FC184}"/>
              </a:ext>
            </a:extLst>
          </p:cNvPr>
          <p:cNvSpPr>
            <a:spLocks noGrp="1"/>
          </p:cNvSpPr>
          <p:nvPr>
            <p:ph idx="1"/>
          </p:nvPr>
        </p:nvSpPr>
        <p:spPr/>
        <p:txBody>
          <a:bodyPr>
            <a:normAutofit/>
          </a:bodyPr>
          <a:lstStyle/>
          <a:p>
            <a:pPr algn="just"/>
            <a:r>
              <a:rPr lang="tr-TR" sz="1800" dirty="0">
                <a:latin typeface="Times New Roman" panose="02020603050405020304" pitchFamily="18" charset="0"/>
                <a:cs typeface="Times New Roman" panose="02020603050405020304" pitchFamily="18" charset="0"/>
              </a:rPr>
              <a:t>Kurul Başkanı sıfatıyla Bandırma Onyedi Eylül Üniversitesi Hukuk Fakültesi Dekanı, Bandırma Onyedi Eylül Üniversitesi Hukuk Müşavirliği sitesinde yer alan kontrol listesine bakarak soruşturmanın usule uygun olarak yürütülüp yürütülmediğini kontrol etmiştir.</a:t>
            </a:r>
          </a:p>
        </p:txBody>
      </p:sp>
    </p:spTree>
    <p:extLst>
      <p:ext uri="{BB962C8B-B14F-4D97-AF65-F5344CB8AC3E}">
        <p14:creationId xmlns:p14="http://schemas.microsoft.com/office/powerpoint/2010/main" val="217355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AADD63-74BD-4B3C-9C1C-33FF84AA7904}"/>
              </a:ext>
            </a:extLst>
          </p:cNvPr>
          <p:cNvSpPr>
            <a:spLocks noGrp="1"/>
          </p:cNvSpPr>
          <p:nvPr>
            <p:ph type="title"/>
          </p:nvPr>
        </p:nvSpPr>
        <p:spPr/>
        <p:txBody>
          <a:bodyPr/>
          <a:lstStyle/>
          <a:p>
            <a:r>
              <a:rPr lang="tr-TR" dirty="0"/>
              <a:t>MEVZUAT</a:t>
            </a:r>
          </a:p>
        </p:txBody>
      </p:sp>
      <p:sp>
        <p:nvSpPr>
          <p:cNvPr id="3" name="İçerik Yer Tutucusu 2">
            <a:extLst>
              <a:ext uri="{FF2B5EF4-FFF2-40B4-BE49-F238E27FC236}">
                <a16:creationId xmlns:a16="http://schemas.microsoft.com/office/drawing/2014/main" id="{30E65212-2477-4A5A-BFA0-16E26D73B664}"/>
              </a:ext>
            </a:extLst>
          </p:cNvPr>
          <p:cNvSpPr>
            <a:spLocks noGrp="1"/>
          </p:cNvSpPr>
          <p:nvPr>
            <p:ph idx="1"/>
          </p:nvPr>
        </p:nvSpPr>
        <p:spPr>
          <a:xfrm>
            <a:off x="1295401" y="2556932"/>
            <a:ext cx="9601196" cy="3608976"/>
          </a:xfrm>
        </p:spPr>
        <p:txBody>
          <a:bodyPr>
            <a:normAutofit/>
          </a:bodyPr>
          <a:lstStyle/>
          <a:p>
            <a:pPr algn="just">
              <a:spcAft>
                <a:spcPts val="1200"/>
              </a:spcAft>
            </a:pPr>
            <a:r>
              <a:rPr lang="tr-TR" sz="1800" dirty="0">
                <a:latin typeface="Times New Roman" panose="02020603050405020304" pitchFamily="18" charset="0"/>
                <a:cs typeface="Times New Roman" panose="02020603050405020304" pitchFamily="18" charset="0"/>
              </a:rPr>
              <a:t>Anayasa Mahkemesinin 13/10/2022 tarihli ve E: 2022/87; K: 2022/121 sayılı kararı uyarınca, disiplin cezası vermeye yetkili makamın </a:t>
            </a:r>
            <a:r>
              <a:rPr lang="tr-TR" sz="1800" u="sng" dirty="0">
                <a:latin typeface="Times New Roman" panose="02020603050405020304" pitchFamily="18" charset="0"/>
                <a:cs typeface="Times New Roman" panose="02020603050405020304" pitchFamily="18" charset="0"/>
              </a:rPr>
              <a:t>soruşturulanı son savunmaya davet</a:t>
            </a:r>
            <a:r>
              <a:rPr lang="tr-TR" sz="1800" dirty="0">
                <a:latin typeface="Times New Roman" panose="02020603050405020304" pitchFamily="18" charset="0"/>
                <a:cs typeface="Times New Roman" panose="02020603050405020304" pitchFamily="18" charset="0"/>
              </a:rPr>
              <a:t> etmesi gereklidir.</a:t>
            </a:r>
          </a:p>
          <a:p>
            <a:pPr algn="just">
              <a:spcAft>
                <a:spcPts val="1200"/>
              </a:spcAft>
            </a:pPr>
            <a:r>
              <a:rPr lang="tr-TR" sz="1800" dirty="0">
                <a:latin typeface="Times New Roman" panose="02020603050405020304" pitchFamily="18" charset="0"/>
                <a:cs typeface="Times New Roman" panose="02020603050405020304" pitchFamily="18" charset="0"/>
              </a:rPr>
              <a:t>Savunmaya davet yazısında soruşturulana sözlü savunma imkanının da tanınması amacıyla sözlü ifade için bir tarih belirlenmelidir. </a:t>
            </a:r>
            <a:r>
              <a:rPr lang="tr-TR" sz="1800" dirty="0">
                <a:effectLst/>
                <a:latin typeface="Times New Roman" panose="02020603050405020304" pitchFamily="18" charset="0"/>
                <a:ea typeface="Times New Roman" panose="02020603050405020304" pitchFamily="18" charset="0"/>
              </a:rPr>
              <a:t>Yazının tebliği ile ifade tarihi arasında </a:t>
            </a:r>
            <a:r>
              <a:rPr lang="tr-TR" sz="1800" u="sng" dirty="0">
                <a:effectLst/>
                <a:latin typeface="Times New Roman" panose="02020603050405020304" pitchFamily="18" charset="0"/>
                <a:ea typeface="Times New Roman" panose="02020603050405020304" pitchFamily="18" charset="0"/>
              </a:rPr>
              <a:t>en az 7 GÜN</a:t>
            </a:r>
            <a:r>
              <a:rPr lang="tr-TR" sz="1800" dirty="0">
                <a:effectLst/>
                <a:latin typeface="Times New Roman" panose="02020603050405020304" pitchFamily="18" charset="0"/>
                <a:ea typeface="Times New Roman" panose="02020603050405020304" pitchFamily="18" charset="0"/>
              </a:rPr>
              <a:t> bulunmalıdır.</a:t>
            </a:r>
          </a:p>
          <a:p>
            <a:pPr algn="just">
              <a:spcAft>
                <a:spcPts val="1200"/>
              </a:spcAft>
            </a:pPr>
            <a:r>
              <a:rPr lang="tr-TR" sz="1800" dirty="0">
                <a:latin typeface="Times New Roman" panose="02020603050405020304" pitchFamily="18" charset="0"/>
              </a:rPr>
              <a:t>S</a:t>
            </a:r>
            <a:r>
              <a:rPr lang="tr-TR" sz="1800" b="0" i="0" u="none" strike="noStrike" baseline="0" dirty="0">
                <a:latin typeface="Times New Roman" panose="02020603050405020304" pitchFamily="18" charset="0"/>
              </a:rPr>
              <a:t>avunma hakkının bir gereği olarak, davacıya isnat edilen disiplin suçunu oluşturan fiil ve/veya fillere ilişkin hangi fiilin nerede ve </a:t>
            </a:r>
            <a:r>
              <a:rPr lang="tr-TR" sz="1800" dirty="0">
                <a:latin typeface="Times New Roman" panose="02020603050405020304" pitchFamily="18" charset="0"/>
              </a:rPr>
              <a:t>ne zaman işlendiği </a:t>
            </a:r>
            <a:r>
              <a:rPr lang="tr-TR" sz="1800" b="0" i="0" u="none" strike="noStrike" baseline="0" dirty="0">
                <a:latin typeface="Times New Roman" panose="02020603050405020304" pitchFamily="18" charset="0"/>
              </a:rPr>
              <a:t>açık bir </a:t>
            </a:r>
            <a:r>
              <a:rPr lang="tr-TR" sz="1800" dirty="0">
                <a:latin typeface="Times New Roman" panose="02020603050405020304" pitchFamily="18" charset="0"/>
              </a:rPr>
              <a:t>ş</a:t>
            </a:r>
            <a:r>
              <a:rPr lang="tr-TR" sz="1800" b="0" i="0" u="none" strike="noStrike" baseline="0" dirty="0">
                <a:latin typeface="Times New Roman" panose="02020603050405020304" pitchFamily="18" charset="0"/>
              </a:rPr>
              <a:t>ekilde belirtilerek ve disiplin suçunu oluşturan fiilin/fiillerin hangi disiplin kuralını/kurallarını ihlal ettiği ortaya konularak soruşturulandan son savunma istenilmelidir.</a:t>
            </a:r>
          </a:p>
          <a:p>
            <a:pPr algn="just"/>
            <a:r>
              <a:rPr lang="tr-TR" sz="1800" dirty="0">
                <a:latin typeface="Times New Roman" panose="02020603050405020304" pitchFamily="18" charset="0"/>
                <a:cs typeface="Times New Roman" panose="02020603050405020304" pitchFamily="18" charset="0"/>
              </a:rPr>
              <a:t>Soruşturulan ifadeye davet yazısı da mutlaka elden ya da posta yoluyla tebliğ edilmelidir.</a:t>
            </a:r>
          </a:p>
        </p:txBody>
      </p:sp>
    </p:spTree>
    <p:extLst>
      <p:ext uri="{BB962C8B-B14F-4D97-AF65-F5344CB8AC3E}">
        <p14:creationId xmlns:p14="http://schemas.microsoft.com/office/powerpoint/2010/main" val="142699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BC06BD-35CB-4FF7-BCBD-81DB0489D654}"/>
              </a:ext>
            </a:extLst>
          </p:cNvPr>
          <p:cNvSpPr>
            <a:spLocks noGrp="1"/>
          </p:cNvSpPr>
          <p:nvPr>
            <p:ph type="title"/>
          </p:nvPr>
        </p:nvSpPr>
        <p:spPr/>
        <p:txBody>
          <a:bodyPr/>
          <a:lstStyle/>
          <a:p>
            <a:r>
              <a:rPr lang="tr-TR" dirty="0"/>
              <a:t>UYGULAMA</a:t>
            </a:r>
          </a:p>
        </p:txBody>
      </p:sp>
      <p:sp>
        <p:nvSpPr>
          <p:cNvPr id="3" name="İçerik Yer Tutucusu 2">
            <a:extLst>
              <a:ext uri="{FF2B5EF4-FFF2-40B4-BE49-F238E27FC236}">
                <a16:creationId xmlns:a16="http://schemas.microsoft.com/office/drawing/2014/main" id="{0FB90183-89B1-4372-B786-2D68C953FB0F}"/>
              </a:ext>
            </a:extLst>
          </p:cNvPr>
          <p:cNvSpPr>
            <a:spLocks noGrp="1"/>
          </p:cNvSpPr>
          <p:nvPr>
            <p:ph idx="1"/>
          </p:nvPr>
        </p:nvSpPr>
        <p:spPr>
          <a:xfrm>
            <a:off x="1295401" y="2474753"/>
            <a:ext cx="9601196" cy="373310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tab pos="449580" algn="l"/>
                <a:tab pos="899160" algn="l"/>
                <a:tab pos="1348740" algn="l"/>
                <a:tab pos="4905375" algn="l"/>
                <a:tab pos="5514975" algn="l"/>
              </a:tabLst>
              <a:defRPr/>
            </a:pPr>
            <a:r>
              <a:rPr kumimoji="0" lang="tr-TR"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Sayın Prof. Dr. </a:t>
            </a:r>
            <a:r>
              <a:rPr lang="tr-TR" sz="1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Mehmet MEHMETOĞLU</a:t>
            </a:r>
            <a:r>
              <a:rPr kumimoji="0" lang="tr-TR"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indent="0" algn="just">
              <a:spcBef>
                <a:spcPts val="1200"/>
              </a:spcBef>
              <a:spcAft>
                <a:spcPts val="0"/>
              </a:spcAft>
              <a:buNone/>
            </a:pPr>
            <a:r>
              <a:rPr lang="tr-TR"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01.01.2025 tarihindeki Anayasa Hukuku dersinde öğrencilere yönelik olarak sarf ettiğiniz iddia edilen </a:t>
            </a:r>
            <a:r>
              <a:rPr kumimoji="0" lang="tr-TR" sz="16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‘’Anlattığım hiçbir şeyi anlamadığınız sınav notlarınızdan belli aptal herifler’’</a:t>
            </a:r>
            <a:r>
              <a:rPr kumimoji="0" lang="tr-TR" sz="1600" b="0" i="1" u="none" strike="noStrike" kern="120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sözleriniz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nedeniyle hakkınızda ilgi yazı ile açılan disiplin soruşturması kapsamında hazırlanan soruşturma raporu ekte sunulmuştur.</a:t>
            </a:r>
            <a:r>
              <a:rPr kumimoji="0" lang="tr-TR" sz="1600" b="0" i="0" u="none" strike="noStrike" kern="1200" cap="none" spc="0" normalizeH="0" baseline="0" noProof="0" dirty="0">
                <a:ln>
                  <a:noFill/>
                </a:ln>
                <a:solidFill>
                  <a:srgbClr val="0D0D0D"/>
                </a:solidFill>
                <a:uLnTx/>
                <a:uFillTx/>
                <a:latin typeface="Times New Roman" panose="02020603050405020304" pitchFamily="18" charset="0"/>
                <a:ea typeface="Times New Roman" panose="02020603050405020304" pitchFamily="18" charset="0"/>
                <a:cs typeface="Times New Roman" panose="02020603050405020304" pitchFamily="18" charset="0"/>
              </a:rPr>
              <a:t> 2547 sayılı Kanun’un 53/b-4-o maddesi uyarınca ‘’Kademe İlerlemesinin Durdurulması’’ disiplin cezası ile cezalandırılmanız teklif edilmiştir.</a:t>
            </a:r>
          </a:p>
          <a:p>
            <a:pPr indent="0" algn="just">
              <a:spcBef>
                <a:spcPts val="600"/>
              </a:spcBef>
              <a:spcAft>
                <a:spcPts val="0"/>
              </a:spcAft>
              <a:buNone/>
            </a:pPr>
            <a:r>
              <a:rPr lang="tr-TR" sz="1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Yukarıda belirtilen konuda </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ileri sürülen iddia hakkında, </a:t>
            </a:r>
            <a:r>
              <a:rPr lang="tr-TR" sz="1600" b="1" u="sng" dirty="0">
                <a:effectLst/>
                <a:latin typeface="Times New Roman" panose="02020603050405020304" pitchFamily="18" charset="0"/>
                <a:ea typeface="Times New Roman" panose="02020603050405020304" pitchFamily="18" charset="0"/>
                <a:cs typeface="Times New Roman" panose="02020603050405020304" pitchFamily="18" charset="0"/>
              </a:rPr>
              <a:t>soruşturulan sıfatıyla</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yazılı ve/veya sözlü olarak ifadenizi vermek üzere, aşağıda belirtilen tarih, saat ve yerde hazır bulunmanız gerektiği bilgilerinize sunulur.</a:t>
            </a:r>
            <a:endParaRPr lang="tr-TR" sz="1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lgn="just">
              <a:spcBef>
                <a:spcPts val="600"/>
              </a:spcBef>
              <a:spcAft>
                <a:spcPts val="0"/>
              </a:spcAft>
              <a:buNone/>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Bu çağrıya özürsüz olduğu halde uymamanız veya tarafınızca özrün zamanında bildirilmediği takdirde, savunmadan vazgeçmiş sayılacaksınız ve hakkınızda diğer delillere dayanılmak suretiyle karar verilecektir.</a:t>
            </a:r>
            <a:endParaRPr kumimoji="0" lang="tr-TR" sz="1600" b="0" i="0"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28600" marR="0" lvl="0" indent="0" algn="just" defTabSz="914400" rtl="0" eaLnBrk="1" fontAlgn="auto" latinLnBrk="0" hangingPunct="1">
              <a:lnSpc>
                <a:spcPct val="115000"/>
              </a:lnSpc>
              <a:spcBef>
                <a:spcPts val="1000"/>
              </a:spcBef>
              <a:spcAft>
                <a:spcPts val="1000"/>
              </a:spcAft>
              <a:buClrTx/>
              <a:buSzTx/>
              <a:buFont typeface="Arial" panose="020B0604020202020204" pitchFamily="34" charset="0"/>
              <a:buNone/>
              <a:tabLst/>
              <a:defRPr/>
            </a:pPr>
            <a:r>
              <a:rPr lang="tr-TR"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tr-TR"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Dekan (Kurul Başkanı)	</a:t>
            </a:r>
          </a:p>
          <a:p>
            <a:pPr marL="22860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Ek: Soruşturma Raporu</a:t>
            </a:r>
          </a:p>
        </p:txBody>
      </p:sp>
    </p:spTree>
    <p:extLst>
      <p:ext uri="{BB962C8B-B14F-4D97-AF65-F5344CB8AC3E}">
        <p14:creationId xmlns:p14="http://schemas.microsoft.com/office/powerpoint/2010/main" val="16485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34C183-6708-4F1F-B7C4-230A0AF90398}"/>
              </a:ext>
            </a:extLst>
          </p:cNvPr>
          <p:cNvSpPr>
            <a:spLocks noGrp="1"/>
          </p:cNvSpPr>
          <p:nvPr>
            <p:ph type="title"/>
          </p:nvPr>
        </p:nvSpPr>
        <p:spPr/>
        <p:txBody>
          <a:bodyPr/>
          <a:lstStyle/>
          <a:p>
            <a:r>
              <a:rPr lang="tr-TR" dirty="0"/>
              <a:t>MEVZUAT</a:t>
            </a:r>
          </a:p>
        </p:txBody>
      </p:sp>
      <p:sp>
        <p:nvSpPr>
          <p:cNvPr id="3" name="İçerik Yer Tutucusu 2">
            <a:extLst>
              <a:ext uri="{FF2B5EF4-FFF2-40B4-BE49-F238E27FC236}">
                <a16:creationId xmlns:a16="http://schemas.microsoft.com/office/drawing/2014/main" id="{C196AD2B-9C72-480D-934B-1406AA09A15B}"/>
              </a:ext>
            </a:extLst>
          </p:cNvPr>
          <p:cNvSpPr>
            <a:spLocks noGrp="1"/>
          </p:cNvSpPr>
          <p:nvPr>
            <p:ph idx="1"/>
          </p:nvPr>
        </p:nvSpPr>
        <p:spPr/>
        <p:txBody>
          <a:bodyPr>
            <a:normAutofit lnSpcReduction="10000"/>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Disiplin amirleri; </a:t>
            </a:r>
            <a:r>
              <a:rPr lang="tr-TR" sz="1800" dirty="0">
                <a:solidFill>
                  <a:prstClr val="black"/>
                </a:solidFill>
                <a:latin typeface="Times New Roman" panose="02020603050405020304" pitchFamily="18" charset="0"/>
                <a:cs typeface="Times New Roman" panose="02020603050405020304" pitchFamily="18" charset="0"/>
              </a:rPr>
              <a:t>U</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yarma</a:t>
            </a:r>
            <a:r>
              <a:rPr kumimoji="0" lang="tr-TR" sz="1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tr-TR" sz="1800" dirty="0">
                <a:solidFill>
                  <a:prstClr val="black"/>
                </a:solidFill>
                <a:latin typeface="Times New Roman" panose="02020603050405020304" pitchFamily="18" charset="0"/>
                <a:cs typeface="Times New Roman" panose="02020603050405020304" pitchFamily="18" charset="0"/>
              </a:rPr>
              <a:t>ve K</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ınama cezalarını, soruşturmanın tamamlandığı günden itibaren </a:t>
            </a:r>
            <a:r>
              <a:rPr kumimoji="0" lang="tr-TR" sz="18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15 GÜN</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içinde vermek zorundadırlar. Aylıktan</a:t>
            </a:r>
            <a:r>
              <a:rPr kumimoji="0" lang="tr-TR" sz="1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tr-TR" sz="1800" noProof="0" dirty="0">
                <a:solidFill>
                  <a:prstClr val="black"/>
                </a:solidFill>
                <a:latin typeface="Times New Roman" panose="02020603050405020304" pitchFamily="18" charset="0"/>
                <a:cs typeface="Times New Roman" panose="02020603050405020304" pitchFamily="18" charset="0"/>
              </a:rPr>
              <a:t>Kesme ve </a:t>
            </a:r>
            <a:r>
              <a:rPr lang="tr-TR" sz="1800" dirty="0" err="1">
                <a:solidFill>
                  <a:prstClr val="black"/>
                </a:solidFill>
                <a:latin typeface="Times New Roman" panose="02020603050405020304" pitchFamily="18" charset="0"/>
                <a:cs typeface="Times New Roman" panose="02020603050405020304" pitchFamily="18" charset="0"/>
              </a:rPr>
              <a:t>Ka</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deme </a:t>
            </a:r>
            <a:r>
              <a:rPr lang="tr-TR" sz="1800" noProof="0" dirty="0">
                <a:solidFill>
                  <a:prstClr val="black"/>
                </a:solidFill>
                <a:latin typeface="Times New Roman" panose="02020603050405020304" pitchFamily="18" charset="0"/>
                <a:cs typeface="Times New Roman" panose="02020603050405020304" pitchFamily="18" charset="0"/>
              </a:rPr>
              <a:t>İ</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lerlemesinin </a:t>
            </a:r>
            <a:r>
              <a:rPr lang="tr-TR" sz="1800" dirty="0">
                <a:solidFill>
                  <a:prstClr val="black"/>
                </a:solidFill>
                <a:latin typeface="Times New Roman" panose="02020603050405020304" pitchFamily="18" charset="0"/>
                <a:cs typeface="Times New Roman" panose="02020603050405020304" pitchFamily="18" charset="0"/>
              </a:rPr>
              <a:t>D</a:t>
            </a:r>
            <a:r>
              <a:rPr kumimoji="0" lang="tr-TR"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urdurulması</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cezasını gerektiren hallerde soruşturma dosyası, kararını bildirmek üzere yetkili disiplin kuruluna </a:t>
            </a:r>
            <a:r>
              <a:rPr kumimoji="0" lang="tr-TR" sz="18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15 GÜN</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içinde tevdi edilir. Disiplin kurulu, dosyayı aldığı tarihten itibaren </a:t>
            </a:r>
            <a:r>
              <a:rPr kumimoji="0" lang="tr-TR" sz="18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30 GÜN</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içinde soruşturma evrakına göre kararını bildirir.</a:t>
            </a:r>
          </a:p>
          <a:p>
            <a:pPr algn="just">
              <a:defRPr/>
            </a:pPr>
            <a:r>
              <a:rPr lang="tr-TR" sz="1800" u="sng" dirty="0">
                <a:effectLst/>
                <a:latin typeface="Times New Roman" panose="02020603050405020304" pitchFamily="18" charset="0"/>
                <a:ea typeface="Times New Roman" panose="02020603050405020304" pitchFamily="18" charset="0"/>
              </a:rPr>
              <a:t>Soruşturmada görev alanlar</a:t>
            </a:r>
            <a:r>
              <a:rPr lang="tr-TR" sz="1800" dirty="0">
                <a:effectLst/>
                <a:latin typeface="Times New Roman" panose="02020603050405020304" pitchFamily="18" charset="0"/>
                <a:ea typeface="Times New Roman" panose="02020603050405020304" pitchFamily="18" charset="0"/>
              </a:rPr>
              <a:t> disiplin kurullarındaki oylamalara katılamazlar.</a:t>
            </a:r>
          </a:p>
          <a:p>
            <a:pPr algn="just">
              <a:defRPr/>
            </a:pPr>
            <a:r>
              <a:rPr lang="tr-TR" sz="1800" dirty="0">
                <a:effectLst/>
                <a:latin typeface="Times New Roman" panose="02020603050405020304" pitchFamily="18" charset="0"/>
                <a:ea typeface="Times New Roman" panose="02020603050405020304" pitchFamily="18" charset="0"/>
              </a:rPr>
              <a:t>Disiplin kurullarında </a:t>
            </a:r>
            <a:r>
              <a:rPr lang="tr-TR" sz="1800" u="sng" dirty="0">
                <a:effectLst/>
                <a:latin typeface="Times New Roman" panose="02020603050405020304" pitchFamily="18" charset="0"/>
                <a:ea typeface="Times New Roman" panose="02020603050405020304" pitchFamily="18" charset="0"/>
              </a:rPr>
              <a:t>profesörler ile ilgili hususların görüşülmesinde</a:t>
            </a:r>
            <a:r>
              <a:rPr lang="tr-TR" sz="1800" dirty="0">
                <a:effectLst/>
                <a:latin typeface="Times New Roman" panose="02020603050405020304" pitchFamily="18" charset="0"/>
                <a:ea typeface="Times New Roman" panose="02020603050405020304" pitchFamily="18" charset="0"/>
              </a:rPr>
              <a:t> doçentler ve doktor öğretim üyeleri, </a:t>
            </a:r>
            <a:r>
              <a:rPr lang="tr-TR" sz="1800" u="sng" dirty="0">
                <a:effectLst/>
                <a:latin typeface="Times New Roman" panose="02020603050405020304" pitchFamily="18" charset="0"/>
                <a:ea typeface="Times New Roman" panose="02020603050405020304" pitchFamily="18" charset="0"/>
              </a:rPr>
              <a:t>doçentlerle ilgili konuların görüşülmesinde</a:t>
            </a:r>
            <a:r>
              <a:rPr lang="tr-TR" sz="1800" dirty="0">
                <a:effectLst/>
                <a:latin typeface="Times New Roman" panose="02020603050405020304" pitchFamily="18" charset="0"/>
                <a:ea typeface="Times New Roman" panose="02020603050405020304" pitchFamily="18" charset="0"/>
              </a:rPr>
              <a:t> doktor öğretim üyeleri toplantılara katılamazlar.</a:t>
            </a:r>
          </a:p>
          <a:p>
            <a:pPr algn="just">
              <a:defRPr/>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Memur sendika üyesi ise, disiplin kurulunda sendika temsilcisinin bulunması </a:t>
            </a:r>
            <a:r>
              <a:rPr lang="tr-TR" sz="1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zorunludur</a:t>
            </a: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Öğretim elemanları açısından da bu durum toplu sözleşme gereği geçerlidi</a:t>
            </a:r>
            <a:r>
              <a:rPr lang="tr-T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t>
            </a: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endParaRPr lang="tr-TR" dirty="0"/>
          </a:p>
        </p:txBody>
      </p:sp>
    </p:spTree>
    <p:extLst>
      <p:ext uri="{BB962C8B-B14F-4D97-AF65-F5344CB8AC3E}">
        <p14:creationId xmlns:p14="http://schemas.microsoft.com/office/powerpoint/2010/main" val="204797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A9F562-5D90-4A95-9B88-82C7AFD97691}"/>
              </a:ext>
            </a:extLst>
          </p:cNvPr>
          <p:cNvSpPr>
            <a:spLocks noGrp="1"/>
          </p:cNvSpPr>
          <p:nvPr>
            <p:ph type="title"/>
          </p:nvPr>
        </p:nvSpPr>
        <p:spPr/>
        <p:txBody>
          <a:bodyPr/>
          <a:lstStyle/>
          <a:p>
            <a:r>
              <a:rPr lang="tr-TR" dirty="0"/>
              <a:t>MEVZUAT</a:t>
            </a:r>
          </a:p>
        </p:txBody>
      </p:sp>
      <p:sp>
        <p:nvSpPr>
          <p:cNvPr id="3" name="İçerik Yer Tutucusu 2">
            <a:extLst>
              <a:ext uri="{FF2B5EF4-FFF2-40B4-BE49-F238E27FC236}">
                <a16:creationId xmlns:a16="http://schemas.microsoft.com/office/drawing/2014/main" id="{DB31A8D8-474F-4B8E-B4D6-800A171017B7}"/>
              </a:ext>
            </a:extLst>
          </p:cNvPr>
          <p:cNvSpPr>
            <a:spLocks noGrp="1"/>
          </p:cNvSpPr>
          <p:nvPr>
            <p:ph idx="1"/>
          </p:nvPr>
        </p:nvSpPr>
        <p:spPr>
          <a:xfrm>
            <a:off x="1295401" y="2466363"/>
            <a:ext cx="9601196" cy="3766657"/>
          </a:xfrm>
        </p:spPr>
        <p:txBody>
          <a:bodyPr>
            <a:normAutofit/>
          </a:bodyPr>
          <a:lstStyle/>
          <a:p>
            <a:pPr algn="just">
              <a:spcAft>
                <a:spcPts val="1200"/>
              </a:spcAft>
            </a:pPr>
            <a:r>
              <a:rPr lang="tr-TR" sz="1800" dirty="0">
                <a:solidFill>
                  <a:srgbClr val="1C283D"/>
                </a:solidFill>
                <a:effectLst/>
                <a:latin typeface="Times New Roman" panose="02020603050405020304" pitchFamily="18" charset="0"/>
                <a:ea typeface="Times New Roman" panose="02020603050405020304" pitchFamily="18" charset="0"/>
                <a:cs typeface="Times New Roman" panose="02020603050405020304" pitchFamily="18" charset="0"/>
              </a:rPr>
              <a:t>Disiplin cezası verilmesini gerektiren fiilin </a:t>
            </a:r>
            <a:r>
              <a:rPr lang="tr-TR" sz="1800" u="sng" dirty="0">
                <a:solidFill>
                  <a:srgbClr val="1C283D"/>
                </a:solidFill>
                <a:effectLst/>
                <a:latin typeface="Times New Roman" panose="02020603050405020304" pitchFamily="18" charset="0"/>
                <a:ea typeface="Times New Roman" panose="02020603050405020304" pitchFamily="18" charset="0"/>
                <a:cs typeface="Times New Roman" panose="02020603050405020304" pitchFamily="18" charset="0"/>
              </a:rPr>
              <a:t>işlendiği tarihten</a:t>
            </a:r>
            <a:r>
              <a:rPr lang="tr-TR" sz="1800" dirty="0">
                <a:solidFill>
                  <a:srgbClr val="1C283D"/>
                </a:solidFill>
                <a:effectLst/>
                <a:latin typeface="Times New Roman" panose="02020603050405020304" pitchFamily="18" charset="0"/>
                <a:ea typeface="Times New Roman" panose="02020603050405020304" pitchFamily="18" charset="0"/>
                <a:cs typeface="Times New Roman" panose="02020603050405020304" pitchFamily="18" charset="0"/>
              </a:rPr>
              <a:t> itibaren </a:t>
            </a:r>
            <a:r>
              <a:rPr lang="tr-TR" sz="1800" u="sng" dirty="0">
                <a:effectLst/>
                <a:latin typeface="Times New Roman" panose="02020603050405020304" pitchFamily="18" charset="0"/>
                <a:ea typeface="Times New Roman" panose="02020603050405020304" pitchFamily="18" charset="0"/>
                <a:cs typeface="Times New Roman" panose="02020603050405020304" pitchFamily="18" charset="0"/>
              </a:rPr>
              <a:t>2 YIL</a:t>
            </a:r>
            <a:r>
              <a:rPr lang="tr-TR" sz="1800" dirty="0">
                <a:solidFill>
                  <a:srgbClr val="1C283D"/>
                </a:solidFill>
                <a:effectLst/>
                <a:latin typeface="Times New Roman" panose="02020603050405020304" pitchFamily="18" charset="0"/>
                <a:ea typeface="Times New Roman" panose="02020603050405020304" pitchFamily="18" charset="0"/>
                <a:cs typeface="Times New Roman" panose="02020603050405020304" pitchFamily="18" charset="0"/>
              </a:rPr>
              <a:t>, üniversite öğretim mesleğinden çıkarma cezasını gerektiren bir fiilin </a:t>
            </a:r>
            <a:r>
              <a:rPr lang="tr-TR" sz="1800" u="sng" dirty="0">
                <a:solidFill>
                  <a:srgbClr val="1C283D"/>
                </a:solidFill>
                <a:effectLst/>
                <a:latin typeface="Times New Roman" panose="02020603050405020304" pitchFamily="18" charset="0"/>
                <a:ea typeface="Times New Roman" panose="02020603050405020304" pitchFamily="18" charset="0"/>
                <a:cs typeface="Times New Roman" panose="02020603050405020304" pitchFamily="18" charset="0"/>
              </a:rPr>
              <a:t>işlendiği tarihten</a:t>
            </a:r>
            <a:r>
              <a:rPr lang="tr-TR" sz="1800" dirty="0">
                <a:solidFill>
                  <a:srgbClr val="1C283D"/>
                </a:solidFill>
                <a:effectLst/>
                <a:latin typeface="Times New Roman" panose="02020603050405020304" pitchFamily="18" charset="0"/>
                <a:ea typeface="Times New Roman" panose="02020603050405020304" pitchFamily="18" charset="0"/>
                <a:cs typeface="Times New Roman" panose="02020603050405020304" pitchFamily="18" charset="0"/>
              </a:rPr>
              <a:t> itibaren </a:t>
            </a:r>
            <a:r>
              <a:rPr lang="tr-TR" sz="1800" u="sng" dirty="0">
                <a:latin typeface="Times New Roman" panose="02020603050405020304" pitchFamily="18" charset="0"/>
                <a:ea typeface="Times New Roman" panose="02020603050405020304" pitchFamily="18" charset="0"/>
                <a:cs typeface="Times New Roman" panose="02020603050405020304" pitchFamily="18" charset="0"/>
              </a:rPr>
              <a:t>6 YIL</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dirty="0">
                <a:solidFill>
                  <a:srgbClr val="1C283D"/>
                </a:solidFill>
                <a:effectLst/>
                <a:latin typeface="Times New Roman" panose="02020603050405020304" pitchFamily="18" charset="0"/>
                <a:ea typeface="Times New Roman" panose="02020603050405020304" pitchFamily="18" charset="0"/>
                <a:cs typeface="Times New Roman" panose="02020603050405020304" pitchFamily="18" charset="0"/>
              </a:rPr>
              <a:t>geçmiş ise disiplin cezası verilemez.</a:t>
            </a:r>
          </a:p>
          <a:p>
            <a:pPr algn="just">
              <a:spcAft>
                <a:spcPts val="12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Aynı fiile birden fazla disiplin cezası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verilemez</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latin typeface="Times New Roman" panose="02020603050405020304" pitchFamily="18" charset="0"/>
                <a:ea typeface="Calibri" panose="020F0502020204030204" pitchFamily="34" charset="0"/>
                <a:cs typeface="Times New Roman" panose="02020603050405020304" pitchFamily="18" charset="0"/>
              </a:rPr>
              <a:t>Aynı f</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iilin birden fazla disiplin suçu teşkil etmesi hâlinde bu suçlardan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en ağır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cezayı gerektiren disiplin cezası verilir</a:t>
            </a:r>
            <a:r>
              <a:rPr lang="tr-T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Geçmiş hizmetleri sırasındaki çalışmaları olumlu olan veya ödül veya başarı belgesi alanlara verilecek disiplin cezalarında bir derece alt ceza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uygulanabilir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Alt ceza verilirken gerekçe belirtilmesi zorunlu olmasa da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alt ceza verilmeyeceği durumlarda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mutlaka </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gerekçesi belirtilmelidir.  Bir derece alt cezayı da asıl cezayı vermeye yetkili makam verir.</a:t>
            </a:r>
          </a:p>
        </p:txBody>
      </p:sp>
    </p:spTree>
    <p:extLst>
      <p:ext uri="{BB962C8B-B14F-4D97-AF65-F5344CB8AC3E}">
        <p14:creationId xmlns:p14="http://schemas.microsoft.com/office/powerpoint/2010/main" val="343115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92E1F4-1116-43C4-BE38-A0FF8D6AA7A7}"/>
              </a:ext>
            </a:extLst>
          </p:cNvPr>
          <p:cNvSpPr>
            <a:spLocks noGrp="1"/>
          </p:cNvSpPr>
          <p:nvPr>
            <p:ph type="title"/>
          </p:nvPr>
        </p:nvSpPr>
        <p:spPr/>
        <p:txBody>
          <a:bodyPr/>
          <a:lstStyle/>
          <a:p>
            <a:r>
              <a:rPr lang="tr-TR" dirty="0"/>
              <a:t>MEVZUAT</a:t>
            </a:r>
          </a:p>
        </p:txBody>
      </p:sp>
      <p:sp>
        <p:nvSpPr>
          <p:cNvPr id="3" name="İçerik Yer Tutucusu 2">
            <a:extLst>
              <a:ext uri="{FF2B5EF4-FFF2-40B4-BE49-F238E27FC236}">
                <a16:creationId xmlns:a16="http://schemas.microsoft.com/office/drawing/2014/main" id="{2BD2A3B4-56EE-4B63-8409-C4D99E5228FB}"/>
              </a:ext>
            </a:extLst>
          </p:cNvPr>
          <p:cNvSpPr>
            <a:spLocks noGrp="1"/>
          </p:cNvSpPr>
          <p:nvPr>
            <p:ph idx="1"/>
          </p:nvPr>
        </p:nvSpPr>
        <p:spPr/>
        <p:txBody>
          <a:bodyPr>
            <a:normAutofit/>
          </a:bodyPr>
          <a:lstStyle/>
          <a:p>
            <a:pPr marL="285750" marR="0" lvl="0" indent="-285750" algn="just" defTabSz="457200" rtl="0" eaLnBrk="1" fontAlgn="auto" latinLnBrk="0" hangingPunct="1">
              <a:lnSpc>
                <a:spcPct val="100000"/>
              </a:lnSpc>
              <a:spcBef>
                <a:spcPct val="20000"/>
              </a:spcBef>
              <a:spcAft>
                <a:spcPts val="1200"/>
              </a:spcAft>
              <a:buClr>
                <a:srgbClr val="83992A"/>
              </a:buClr>
              <a:buSzPct val="115000"/>
              <a:buFont typeface="Arial"/>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Disiplin cezası verilmesine sebep olmuş </a:t>
            </a:r>
            <a:r>
              <a:rPr kumimoji="0" lang="tr-TR" sz="1800" b="0" i="0" u="sng"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aynı bendi ihlal eden fiil ve halin</a:t>
            </a: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 cezaların özlük dosyasından çıkarılmasına ilişkin süre içinde </a:t>
            </a:r>
            <a:r>
              <a:rPr kumimoji="0" lang="tr-TR" sz="1800" b="0" i="0" u="sng"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tekerrüründe bir derece ağır ceza</a:t>
            </a: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 uygulanır.</a:t>
            </a:r>
          </a:p>
          <a:p>
            <a:pPr marL="285750" marR="0" lvl="0" indent="-285750" algn="just" defTabSz="457200" rtl="0" eaLnBrk="1" fontAlgn="auto" latinLnBrk="0" hangingPunct="1">
              <a:lnSpc>
                <a:spcPct val="100000"/>
              </a:lnSpc>
              <a:spcBef>
                <a:spcPct val="20000"/>
              </a:spcBef>
              <a:spcAft>
                <a:spcPts val="1200"/>
              </a:spcAft>
              <a:buClr>
                <a:srgbClr val="83992A"/>
              </a:buClr>
              <a:buSzPct val="115000"/>
              <a:buFont typeface="Arial"/>
              <a:buChar char="•"/>
              <a:tabLst/>
              <a:defRPr/>
            </a:pPr>
            <a:r>
              <a:rPr kumimoji="0" lang="tr-TR" sz="1800" b="0" i="0" u="sng"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Aynı derecede cezayı</a:t>
            </a: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 gerektiren fakat </a:t>
            </a:r>
            <a:r>
              <a:rPr kumimoji="0" lang="tr-TR" sz="1800" b="0" i="0" u="sng"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ayrı fiiller</a:t>
            </a: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 nedeniyle verilen disiplin cezalarının ise </a:t>
            </a:r>
            <a:r>
              <a:rPr kumimoji="0" lang="tr-TR" sz="1800" b="0" i="0" u="sng"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üçüncü</a:t>
            </a: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 uygulamasında </a:t>
            </a:r>
            <a:r>
              <a:rPr kumimoji="0" lang="tr-TR" sz="1800" b="0" i="0" u="sng"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bir derece ağır ceza verilir</a:t>
            </a: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285750" marR="0" lvl="0" indent="-285750" algn="just" defTabSz="457200" rtl="0" eaLnBrk="1" fontAlgn="auto" latinLnBrk="0" hangingPunct="1">
              <a:lnSpc>
                <a:spcPct val="100000"/>
              </a:lnSpc>
              <a:spcBef>
                <a:spcPct val="20000"/>
              </a:spcBef>
              <a:spcAft>
                <a:spcPts val="1200"/>
              </a:spcAft>
              <a:buClr>
                <a:srgbClr val="83992A"/>
              </a:buClr>
              <a:buSzPct val="115000"/>
              <a:buFont typeface="Arial"/>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Times New Roman" panose="02020603050405020304" pitchFamily="18" charset="0"/>
                <a:cs typeface="+mn-cs"/>
              </a:rPr>
              <a:t>Tekerrür uygulaması </a:t>
            </a:r>
            <a:r>
              <a:rPr kumimoji="0" lang="tr-TR" sz="1800" b="0" i="0" u="sng"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Times New Roman" panose="02020603050405020304" pitchFamily="18" charset="0"/>
                <a:cs typeface="+mn-cs"/>
              </a:rPr>
              <a:t>takdire bağlı değildir</a:t>
            </a: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Times New Roman" panose="02020603050405020304" pitchFamily="18" charset="0"/>
                <a:cs typeface="+mn-cs"/>
              </a:rPr>
              <a:t>, şartları varsa uygulanması zorunludur.</a:t>
            </a: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285750" marR="0" lvl="0" indent="-285750" algn="just"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Times New Roman" panose="02020603050405020304" pitchFamily="18" charset="0"/>
                <a:cs typeface="+mn-cs"/>
              </a:rPr>
              <a:t>Tekerrür uygulaması</a:t>
            </a:r>
            <a:r>
              <a:rPr kumimoji="0" lang="tr-TR"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Times New Roman" panose="02020603050405020304" pitchFamily="18" charset="0"/>
                <a:cs typeface="+mn-cs"/>
              </a:rPr>
              <a:t>sonucu bir üst disiplin cezası verilen durumlarda, artık alt ceza indirimi imkânı yoktur.</a:t>
            </a:r>
          </a:p>
        </p:txBody>
      </p:sp>
    </p:spTree>
    <p:extLst>
      <p:ext uri="{BB962C8B-B14F-4D97-AF65-F5344CB8AC3E}">
        <p14:creationId xmlns:p14="http://schemas.microsoft.com/office/powerpoint/2010/main" val="121902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0EA5AA-9D0E-4CC5-9658-29A2DDDF544A}"/>
              </a:ext>
            </a:extLst>
          </p:cNvPr>
          <p:cNvSpPr>
            <a:spLocks noGrp="1"/>
          </p:cNvSpPr>
          <p:nvPr>
            <p:ph type="title"/>
          </p:nvPr>
        </p:nvSpPr>
        <p:spPr/>
        <p:txBody>
          <a:bodyPr/>
          <a:lstStyle/>
          <a:p>
            <a:r>
              <a:rPr lang="tr-TR" dirty="0"/>
              <a:t>ÖRNEK OLAY</a:t>
            </a:r>
          </a:p>
        </p:txBody>
      </p:sp>
      <p:sp>
        <p:nvSpPr>
          <p:cNvPr id="3" name="İçerik Yer Tutucusu 2">
            <a:extLst>
              <a:ext uri="{FF2B5EF4-FFF2-40B4-BE49-F238E27FC236}">
                <a16:creationId xmlns:a16="http://schemas.microsoft.com/office/drawing/2014/main" id="{44DF0ED3-E2C1-4272-976E-EA2141B277FD}"/>
              </a:ext>
            </a:extLst>
          </p:cNvPr>
          <p:cNvSpPr>
            <a:spLocks noGrp="1"/>
          </p:cNvSpPr>
          <p:nvPr>
            <p:ph idx="1"/>
          </p:nvPr>
        </p:nvSpPr>
        <p:spPr/>
        <p:txBody>
          <a:bodyPr>
            <a:normAutofit lnSpcReduction="10000"/>
          </a:bodyPr>
          <a:lstStyle/>
          <a:p>
            <a:pPr algn="just"/>
            <a:r>
              <a:rPr lang="tr-TR" sz="1800" dirty="0">
                <a:latin typeface="Times New Roman" panose="02020603050405020304" pitchFamily="18" charset="0"/>
                <a:cs typeface="Times New Roman" panose="02020603050405020304" pitchFamily="18" charset="0"/>
              </a:rPr>
              <a:t>Soruşturulan Prof. Dr. Mehmet MEHMETOĞLU, sözlü savunmada bulunmayı tercih etmeyerek savunmasını yazılı olarak sunmuştur.</a:t>
            </a:r>
          </a:p>
          <a:p>
            <a:pPr algn="just"/>
            <a:r>
              <a:rPr lang="tr-TR" sz="1800" dirty="0">
                <a:latin typeface="Times New Roman" panose="02020603050405020304" pitchFamily="18" charset="0"/>
                <a:cs typeface="Times New Roman" panose="02020603050405020304" pitchFamily="18" charset="0"/>
              </a:rPr>
              <a:t>Bu savunmada; üzerine atılı suçu işlemediğini, işlemiş olsa dahi karşılığının kademe ilerlemesinin durdurulması cezası olmadığını, lehine olan delillerin toplanmadığını, savunma hakkının kısıtlandığını, soruşturmanın zamanaşımına uğradığını, soruşturmacının tarafsız davranmadığını, disiplin kurulunun ceza vermeye yetkili olmadığını iddia etmiştir.</a:t>
            </a:r>
          </a:p>
          <a:p>
            <a:pPr algn="just"/>
            <a:r>
              <a:rPr lang="tr-TR" sz="1800" dirty="0">
                <a:latin typeface="Times New Roman" panose="02020603050405020304" pitchFamily="18" charset="0"/>
                <a:cs typeface="Times New Roman" panose="02020603050405020304" pitchFamily="18" charset="0"/>
              </a:rPr>
              <a:t>Disiplin Kurulu, savunma dilekçesinde yer alan tüm iddiaları değerlendirerek tutanağa geçirtmiştir. Prof. Dr. Mehmet MEHMETOĞLU’nun üzerine atılı fiili işlediğinin sabit olduğuna kanaat getirmiş, geçmiş hizmet ve çalışmalarının olumlu olduğu gerekçesiyle bir derece alt ceza olan ‘’Aylıktan Kesme’’ disiplin cezası ile cezalandırılmasına, </a:t>
            </a:r>
            <a:r>
              <a:rPr lang="tr-TR" sz="1800" u="sng" dirty="0">
                <a:latin typeface="Times New Roman" panose="02020603050405020304" pitchFamily="18" charset="0"/>
                <a:cs typeface="Times New Roman" panose="02020603050405020304" pitchFamily="18" charset="0"/>
              </a:rPr>
              <a:t>bu cezanın da alt sınır olan 1/30 oranında uygulanmasına karar vermiştir</a:t>
            </a:r>
            <a:r>
              <a:rPr lang="tr-TR" sz="1800" dirty="0">
                <a:latin typeface="Times New Roman" panose="02020603050405020304" pitchFamily="18" charset="0"/>
                <a:cs typeface="Times New Roman" panose="02020603050405020304" pitchFamily="18" charset="0"/>
              </a:rPr>
              <a:t>.</a:t>
            </a:r>
          </a:p>
          <a:p>
            <a:pPr algn="just"/>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476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CEE3F0-994F-4BDE-A2E0-91A3B610D9F1}"/>
              </a:ext>
            </a:extLst>
          </p:cNvPr>
          <p:cNvSpPr>
            <a:spLocks noGrp="1"/>
          </p:cNvSpPr>
          <p:nvPr>
            <p:ph type="title"/>
          </p:nvPr>
        </p:nvSpPr>
        <p:spPr>
          <a:xfrm>
            <a:off x="1295402" y="982132"/>
            <a:ext cx="9601196" cy="1123505"/>
          </a:xfrm>
        </p:spPr>
        <p:txBody>
          <a:bodyPr/>
          <a:lstStyle/>
          <a:p>
            <a:r>
              <a:rPr lang="tr-TR" dirty="0"/>
              <a:t>UYGULAMA</a:t>
            </a:r>
          </a:p>
        </p:txBody>
      </p:sp>
      <p:sp>
        <p:nvSpPr>
          <p:cNvPr id="3" name="İçerik Yer Tutucusu 2">
            <a:extLst>
              <a:ext uri="{FF2B5EF4-FFF2-40B4-BE49-F238E27FC236}">
                <a16:creationId xmlns:a16="http://schemas.microsoft.com/office/drawing/2014/main" id="{F45F56D3-E511-4083-8A68-20249463A7E9}"/>
              </a:ext>
            </a:extLst>
          </p:cNvPr>
          <p:cNvSpPr>
            <a:spLocks noGrp="1"/>
          </p:cNvSpPr>
          <p:nvPr>
            <p:ph idx="1"/>
          </p:nvPr>
        </p:nvSpPr>
        <p:spPr/>
        <p:txBody>
          <a:bodyPr>
            <a:noAutofit/>
          </a:bodyPr>
          <a:lstStyle/>
          <a:p>
            <a:pPr marL="0" indent="0" algn="ctr">
              <a:spcAft>
                <a:spcPts val="0"/>
              </a:spcAft>
              <a:buNone/>
              <a:tabLst>
                <a:tab pos="449580" algn="l"/>
                <a:tab pos="899160" algn="l"/>
                <a:tab pos="1348740" algn="l"/>
                <a:tab pos="4905375" algn="l"/>
                <a:tab pos="5514975" algn="l"/>
              </a:tabLst>
            </a:pP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		Sayın Prof. Dr. Ahmet AHMETOĞLU		                   </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15000"/>
              </a:lnSpc>
              <a:spcAft>
                <a:spcPts val="1000"/>
              </a:spcAft>
              <a:buNone/>
            </a:pPr>
            <a:r>
              <a:rPr lang="tr-TR" sz="1600" dirty="0">
                <a:latin typeface="Times New Roman" panose="02020603050405020304" pitchFamily="18" charset="0"/>
                <a:ea typeface="Times New Roman" panose="02020603050405020304" pitchFamily="18" charset="0"/>
                <a:cs typeface="Times New Roman" panose="02020603050405020304" pitchFamily="18" charset="0"/>
              </a:rPr>
              <a:t>	Prof. Dr. Mehmet MEHMETOĞLU’nun 01.01.2025 tarihindeki Anayasa Hukuku dersinde öğrencilere yönelik olarak sarf ettiği iddia edilen </a:t>
            </a:r>
            <a:r>
              <a:rPr lang="tr-TR" sz="1600" i="1" dirty="0">
                <a:latin typeface="Times New Roman" panose="02020603050405020304" pitchFamily="18" charset="0"/>
                <a:cs typeface="Times New Roman" panose="02020603050405020304" pitchFamily="18" charset="0"/>
              </a:rPr>
              <a:t>‘’Anlattığım hiçbir şeyi anlamadığınız sınav notlarınızdan belli aptal herifler’’</a:t>
            </a:r>
            <a:r>
              <a:rPr lang="tr-TR" sz="1600" i="1" dirty="0">
                <a:solidFill>
                  <a:srgbClr val="00B0F0"/>
                </a:solidFill>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sözleri ve sonrasında başvurucuyu odasına çağırarak odasının önünde başvurucuya tokat attığı iddiası </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nedeniyle </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Prof. Dr. Mehmet MEHMETOĞLU </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hakkında disiplin soruşturması başlatılması ve söz konusu soruşturmayı yürütmek üzere soruşturmacı olarak görevlendirilmeniz uygun görülmüştür.</a:t>
            </a:r>
            <a:endParaRPr lang="tr-TR"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0" algn="just">
              <a:lnSpc>
                <a:spcPct val="115000"/>
              </a:lnSpc>
              <a:spcAft>
                <a:spcPts val="1000"/>
              </a:spcAft>
              <a:buNone/>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Bilgilerini ve soruşturulan hakkında </a:t>
            </a:r>
            <a:r>
              <a:rPr lang="tr-T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2547 sayılı Kanun’un 53. ve devamı maddeleri uyarınca </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personel disiplin soruşturması</a:t>
            </a: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yürütülerek, sonucunda düzenlenecek soruşturma raporunun ve dosyasının gönderilmesini rica ederim.</a:t>
            </a:r>
          </a:p>
          <a:p>
            <a:pPr indent="0" algn="ctr">
              <a:lnSpc>
                <a:spcPct val="115000"/>
              </a:lnSpc>
              <a:spcAft>
                <a:spcPts val="1000"/>
              </a:spcAft>
              <a:buNone/>
            </a:pPr>
            <a:r>
              <a:rPr lang="tr-TR" sz="1600" b="1" dirty="0">
                <a:latin typeface="Times New Roman" panose="02020603050405020304" pitchFamily="18" charset="0"/>
                <a:ea typeface="Times New Roman" panose="02020603050405020304" pitchFamily="18" charset="0"/>
                <a:cs typeface="Times New Roman" panose="02020603050405020304" pitchFamily="18" charset="0"/>
              </a:rPr>
              <a:t>													Dekan</a:t>
            </a: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0">
              <a:lnSpc>
                <a:spcPct val="115000"/>
              </a:lnSpc>
              <a:spcAft>
                <a:spcPts val="1000"/>
              </a:spcAft>
              <a:buNone/>
            </a:pPr>
            <a:r>
              <a:rPr lang="tr-TR" sz="1600" dirty="0">
                <a:latin typeface="Times New Roman" panose="02020603050405020304" pitchFamily="18" charset="0"/>
                <a:ea typeface="Calibri" panose="020F0502020204030204" pitchFamily="34" charset="0"/>
                <a:cs typeface="Times New Roman" panose="02020603050405020304" pitchFamily="18" charset="0"/>
              </a:rPr>
              <a:t>Ek: CİMER başvurusu</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321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E7C0CD-E9B0-465A-8A83-EF12439CD91B}"/>
              </a:ext>
            </a:extLst>
          </p:cNvPr>
          <p:cNvSpPr>
            <a:spLocks noGrp="1"/>
          </p:cNvSpPr>
          <p:nvPr>
            <p:ph type="title"/>
          </p:nvPr>
        </p:nvSpPr>
        <p:spPr/>
        <p:txBody>
          <a:bodyPr/>
          <a:lstStyle/>
          <a:p>
            <a:r>
              <a:rPr lang="tr-TR" dirty="0"/>
              <a:t>MEVZUAT</a:t>
            </a:r>
          </a:p>
        </p:txBody>
      </p:sp>
      <p:sp>
        <p:nvSpPr>
          <p:cNvPr id="3" name="İçerik Yer Tutucusu 2">
            <a:extLst>
              <a:ext uri="{FF2B5EF4-FFF2-40B4-BE49-F238E27FC236}">
                <a16:creationId xmlns:a16="http://schemas.microsoft.com/office/drawing/2014/main" id="{857F1E42-CCD6-455C-B132-1FB27C09C751}"/>
              </a:ext>
            </a:extLst>
          </p:cNvPr>
          <p:cNvSpPr>
            <a:spLocks noGrp="1"/>
          </p:cNvSpPr>
          <p:nvPr>
            <p:ph idx="1"/>
          </p:nvPr>
        </p:nvSpPr>
        <p:spPr>
          <a:xfrm>
            <a:off x="1295401" y="2556932"/>
            <a:ext cx="9601196" cy="3642532"/>
          </a:xfrm>
        </p:spPr>
        <p:txBody>
          <a:bodyPr>
            <a:normAutofit lnSpcReduction="10000"/>
          </a:bodyPr>
          <a:lstStyle/>
          <a:p>
            <a:pPr algn="just"/>
            <a:r>
              <a:rPr lang="tr-TR" sz="1800" dirty="0">
                <a:effectLst/>
                <a:latin typeface="Times New Roman" panose="02020603050405020304" pitchFamily="18" charset="0"/>
                <a:ea typeface="Calibri" panose="020F0502020204030204" pitchFamily="34" charset="0"/>
                <a:cs typeface="Times New Roman" panose="02020603050405020304" pitchFamily="18" charset="0"/>
              </a:rPr>
              <a:t>Verilen karar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sadece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soruşturulana</a:t>
            </a: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tebliğ edilir. </a:t>
            </a:r>
            <a:r>
              <a:rPr lang="tr-TR" sz="1800" dirty="0">
                <a:latin typeface="Times New Roman" panose="02020603050405020304" pitchFamily="18" charset="0"/>
                <a:cs typeface="Times New Roman" panose="02020603050405020304" pitchFamily="18" charset="0"/>
              </a:rPr>
              <a:t>Sonuç bildirim yazısında; disiplin cezası verilen kanun/madde/fıkra/bendin açıkça belirtilmesi, itiraz ve yargı mercilerinin gösterilmesi </a:t>
            </a:r>
            <a:r>
              <a:rPr lang="tr-TR" sz="1800" u="sng" dirty="0">
                <a:latin typeface="Times New Roman" panose="02020603050405020304" pitchFamily="18" charset="0"/>
                <a:cs typeface="Times New Roman" panose="02020603050405020304" pitchFamily="18" charset="0"/>
              </a:rPr>
              <a:t>zorunludur</a:t>
            </a:r>
            <a:r>
              <a:rPr lang="tr-TR" sz="1800" dirty="0">
                <a:latin typeface="Times New Roman" panose="02020603050405020304" pitchFamily="18" charset="0"/>
                <a:cs typeface="Times New Roman" panose="02020603050405020304" pitchFamily="18" charset="0"/>
              </a:rPr>
              <a:t>. Soruşturma sonucunda disiplin cezası verilmeyecek olsa dahi sonuç soruşturulana </a:t>
            </a:r>
            <a:r>
              <a:rPr lang="tr-TR" sz="1800" u="sng" dirty="0">
                <a:latin typeface="Times New Roman" panose="02020603050405020304" pitchFamily="18" charset="0"/>
                <a:cs typeface="Times New Roman" panose="02020603050405020304" pitchFamily="18" charset="0"/>
              </a:rPr>
              <a:t>bildirilir</a:t>
            </a:r>
            <a:r>
              <a:rPr lang="tr-TR" sz="1800" dirty="0">
                <a:latin typeface="Times New Roman" panose="02020603050405020304" pitchFamily="18" charset="0"/>
                <a:cs typeface="Times New Roman" panose="02020603050405020304" pitchFamily="18" charset="0"/>
              </a:rPr>
              <a:t>.</a:t>
            </a:r>
          </a:p>
          <a:p>
            <a:pPr algn="just"/>
            <a:r>
              <a:rPr lang="tr-TR" sz="1800" dirty="0">
                <a:solidFill>
                  <a:srgbClr val="000000"/>
                </a:solidFill>
                <a:effectLst/>
                <a:latin typeface="Times New Roman" panose="02020603050405020304" pitchFamily="18" charset="0"/>
                <a:ea typeface="Times New Roman" panose="02020603050405020304" pitchFamily="18" charset="0"/>
              </a:rPr>
              <a:t>İtiraz süresi, tebliğ tarihinden itibaren </a:t>
            </a:r>
            <a:r>
              <a:rPr lang="tr-TR" sz="1800" u="sng" dirty="0">
                <a:effectLst/>
                <a:latin typeface="Times New Roman" panose="02020603050405020304" pitchFamily="18" charset="0"/>
                <a:ea typeface="Times New Roman" panose="02020603050405020304" pitchFamily="18" charset="0"/>
              </a:rPr>
              <a:t>7 GÜNDÜR</a:t>
            </a:r>
            <a:r>
              <a:rPr lang="tr-TR" sz="1800" dirty="0">
                <a:effectLst/>
                <a:latin typeface="Times New Roman" panose="02020603050405020304" pitchFamily="18" charset="0"/>
                <a:ea typeface="Times New Roman" panose="02020603050405020304" pitchFamily="18" charset="0"/>
              </a:rPr>
              <a:t>.</a:t>
            </a:r>
          </a:p>
          <a:p>
            <a:pPr algn="just"/>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Cezayı veren disiplin amiri</a:t>
            </a:r>
            <a:r>
              <a:rPr lang="tr-TR" sz="1800" dirty="0">
                <a:solidFill>
                  <a:srgbClr val="1C283D"/>
                </a:solidFill>
                <a:effectLst/>
                <a:latin typeface="Times New Roman" panose="02020603050405020304" pitchFamily="18" charset="0"/>
                <a:ea typeface="Calibri" panose="020F0502020204030204" pitchFamily="34" charset="0"/>
                <a:cs typeface="Times New Roman" panose="02020603050405020304" pitchFamily="18" charset="0"/>
              </a:rPr>
              <a:t>, itiraz makamı olarak çalışan Disiplin Kuruluna </a:t>
            </a:r>
            <a:r>
              <a:rPr lang="tr-TR" sz="1800" u="sng" dirty="0">
                <a:solidFill>
                  <a:srgbClr val="1C283D"/>
                </a:solidFill>
                <a:effectLst/>
                <a:latin typeface="Times New Roman" panose="02020603050405020304" pitchFamily="18" charset="0"/>
                <a:ea typeface="Calibri" panose="020F0502020204030204" pitchFamily="34" charset="0"/>
                <a:cs typeface="Times New Roman" panose="02020603050405020304" pitchFamily="18" charset="0"/>
              </a:rPr>
              <a:t>katılamaz</a:t>
            </a:r>
            <a:r>
              <a:rPr lang="tr-TR" sz="1800" dirty="0">
                <a:solidFill>
                  <a:srgbClr val="1C283D"/>
                </a:solidFill>
                <a:effectLst/>
                <a:latin typeface="Times New Roman" panose="02020603050405020304" pitchFamily="18" charset="0"/>
                <a:ea typeface="Calibri" panose="020F0502020204030204" pitchFamily="34" charset="0"/>
                <a:cs typeface="Times New Roman" panose="02020603050405020304" pitchFamily="18" charset="0"/>
              </a:rPr>
              <a:t>. Bu halde ilgili Disiplin Kuruluna, üyelerden en yüksek unvanlı öğretim üyesi, en yüksek unvanlı öğretim üyesinin birden fazla olması halinde en kıdemli üye, öğretim üyesi bulunmaması halinde en kıdemli öğretim görevlisi başkanlık eder.</a:t>
            </a:r>
          </a:p>
          <a:p>
            <a:pPr algn="just"/>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İtiraz mercileri, itiraz dilekçesinin intikalinden itibaren </a:t>
            </a:r>
            <a:r>
              <a:rPr lang="tr-TR" sz="1800" u="sng" dirty="0">
                <a:effectLst/>
                <a:latin typeface="Times New Roman" panose="02020603050405020304" pitchFamily="18" charset="0"/>
                <a:ea typeface="Calibri" panose="020F0502020204030204" pitchFamily="34" charset="0"/>
                <a:cs typeface="Times New Roman" panose="02020603050405020304" pitchFamily="18" charset="0"/>
              </a:rPr>
              <a:t>60 GÜN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içinde</a:t>
            </a: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karar vermek zorundadır.</a:t>
            </a:r>
          </a:p>
          <a:p>
            <a:pPr algn="just"/>
            <a:r>
              <a:rPr lang="tr-TR" sz="1800" dirty="0">
                <a:solidFill>
                  <a:srgbClr val="000000"/>
                </a:solidFill>
                <a:effectLst/>
                <a:latin typeface="Times New Roman" panose="02020603050405020304" pitchFamily="18" charset="0"/>
                <a:ea typeface="Times New Roman" panose="02020603050405020304" pitchFamily="18" charset="0"/>
              </a:rPr>
              <a:t>İtirazın kabul edilmesi halinde ceza tüm sonuçlarıyla ortadan kalkar, ancak ilgili disiplin amiri veya disiplin kurulu tarafından </a:t>
            </a:r>
            <a:r>
              <a:rPr lang="tr-TR" sz="1800" u="sng" dirty="0">
                <a:solidFill>
                  <a:srgbClr val="000000"/>
                </a:solidFill>
                <a:effectLst/>
                <a:latin typeface="Times New Roman" panose="02020603050405020304" pitchFamily="18" charset="0"/>
                <a:ea typeface="Times New Roman" panose="02020603050405020304" pitchFamily="18" charset="0"/>
              </a:rPr>
              <a:t>kabul gerekçesine uygun olarak</a:t>
            </a:r>
            <a:r>
              <a:rPr lang="tr-TR" sz="1800" dirty="0">
                <a:solidFill>
                  <a:srgbClr val="000000"/>
                </a:solidFill>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3 AY içerisinde </a:t>
            </a:r>
            <a:r>
              <a:rPr lang="tr-TR" sz="1800" dirty="0">
                <a:solidFill>
                  <a:srgbClr val="000000"/>
                </a:solidFill>
                <a:effectLst/>
                <a:latin typeface="Times New Roman" panose="02020603050405020304" pitchFamily="18" charset="0"/>
                <a:ea typeface="Times New Roman" panose="02020603050405020304" pitchFamily="18" charset="0"/>
              </a:rPr>
              <a:t>yeni bir işlem tesis edilebilir.</a:t>
            </a:r>
            <a:endPar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398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00FFA5-D9FE-4554-866E-3855EBCB8A3E}"/>
              </a:ext>
            </a:extLst>
          </p:cNvPr>
          <p:cNvSpPr>
            <a:spLocks noGrp="1"/>
          </p:cNvSpPr>
          <p:nvPr>
            <p:ph type="title"/>
          </p:nvPr>
        </p:nvSpPr>
        <p:spPr>
          <a:xfrm>
            <a:off x="1295400" y="654961"/>
            <a:ext cx="9601196" cy="45719"/>
          </a:xfrm>
        </p:spPr>
        <p:txBody>
          <a:bodyPr>
            <a:normAutofit fontScale="90000"/>
          </a:bodyPr>
          <a:lstStyle/>
          <a:p>
            <a:r>
              <a:rPr lang="tr-TR" dirty="0"/>
              <a:t> </a:t>
            </a:r>
          </a:p>
        </p:txBody>
      </p:sp>
      <p:graphicFrame>
        <p:nvGraphicFramePr>
          <p:cNvPr id="6" name="Tablo 6">
            <a:extLst>
              <a:ext uri="{FF2B5EF4-FFF2-40B4-BE49-F238E27FC236}">
                <a16:creationId xmlns:a16="http://schemas.microsoft.com/office/drawing/2014/main" id="{3EB11F0B-4424-4A63-886B-9EBEEDAE6B5D}"/>
              </a:ext>
            </a:extLst>
          </p:cNvPr>
          <p:cNvGraphicFramePr>
            <a:graphicFrameLocks noGrp="1"/>
          </p:cNvGraphicFramePr>
          <p:nvPr>
            <p:ph idx="1"/>
            <p:extLst>
              <p:ext uri="{D42A27DB-BD31-4B8C-83A1-F6EECF244321}">
                <p14:modId xmlns:p14="http://schemas.microsoft.com/office/powerpoint/2010/main" val="1393070390"/>
              </p:ext>
            </p:extLst>
          </p:nvPr>
        </p:nvGraphicFramePr>
        <p:xfrm>
          <a:off x="1265339" y="822960"/>
          <a:ext cx="9601196" cy="5212080"/>
        </p:xfrm>
        <a:graphic>
          <a:graphicData uri="http://schemas.openxmlformats.org/drawingml/2006/table">
            <a:tbl>
              <a:tblPr firstRow="1" bandRow="1">
                <a:tableStyleId>{5C22544A-7EE6-4342-B048-85BDC9FD1C3A}</a:tableStyleId>
              </a:tblPr>
              <a:tblGrid>
                <a:gridCol w="2152965">
                  <a:extLst>
                    <a:ext uri="{9D8B030D-6E8A-4147-A177-3AD203B41FA5}">
                      <a16:colId xmlns:a16="http://schemas.microsoft.com/office/drawing/2014/main" val="636813344"/>
                    </a:ext>
                  </a:extLst>
                </a:gridCol>
                <a:gridCol w="4247836">
                  <a:extLst>
                    <a:ext uri="{9D8B030D-6E8A-4147-A177-3AD203B41FA5}">
                      <a16:colId xmlns:a16="http://schemas.microsoft.com/office/drawing/2014/main" val="1350035290"/>
                    </a:ext>
                  </a:extLst>
                </a:gridCol>
                <a:gridCol w="3200395">
                  <a:extLst>
                    <a:ext uri="{9D8B030D-6E8A-4147-A177-3AD203B41FA5}">
                      <a16:colId xmlns:a16="http://schemas.microsoft.com/office/drawing/2014/main" val="9479869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kern="1200" dirty="0">
                          <a:solidFill>
                            <a:schemeClr val="lt1"/>
                          </a:solidFill>
                          <a:effectLst/>
                          <a:latin typeface="Times New Roman" panose="02020603050405020304" pitchFamily="18" charset="0"/>
                          <a:ea typeface="+mn-ea"/>
                          <a:cs typeface="Times New Roman" panose="02020603050405020304" pitchFamily="18" charset="0"/>
                        </a:rPr>
                        <a:t>DİSİPLİN CEZASI ALAN</a:t>
                      </a:r>
                    </a:p>
                  </a:txBody>
                  <a:tcPr marL="83487" marR="83487"/>
                </a:tc>
                <a:tc>
                  <a:txBody>
                    <a:bodyPr/>
                    <a:lstStyle/>
                    <a:p>
                      <a:pPr algn="ctr"/>
                      <a:r>
                        <a:rPr lang="tr-TR" sz="1400" b="1" kern="1200" dirty="0">
                          <a:solidFill>
                            <a:schemeClr val="lt1"/>
                          </a:solidFill>
                          <a:effectLst/>
                          <a:latin typeface="Times New Roman" panose="02020603050405020304" pitchFamily="18" charset="0"/>
                          <a:ea typeface="+mn-ea"/>
                          <a:cs typeface="Times New Roman" panose="02020603050405020304" pitchFamily="18" charset="0"/>
                        </a:rPr>
                        <a:t>VERİLEN CEZA</a:t>
                      </a:r>
                      <a:endParaRPr lang="tr-TR" sz="1400" dirty="0">
                        <a:latin typeface="Times New Roman" panose="02020603050405020304" pitchFamily="18" charset="0"/>
                        <a:cs typeface="Times New Roman" panose="02020603050405020304" pitchFamily="18" charset="0"/>
                      </a:endParaRPr>
                    </a:p>
                  </a:txBody>
                  <a:tcPr marL="83487" marR="83487"/>
                </a:tc>
                <a:tc>
                  <a:txBody>
                    <a:bodyPr/>
                    <a:lstStyle/>
                    <a:p>
                      <a:pPr algn="ctr"/>
                      <a:r>
                        <a:rPr lang="tr-TR" sz="1400" b="1" kern="1200" dirty="0">
                          <a:solidFill>
                            <a:schemeClr val="lt1"/>
                          </a:solidFill>
                          <a:effectLst/>
                          <a:latin typeface="Times New Roman" panose="02020603050405020304" pitchFamily="18" charset="0"/>
                          <a:ea typeface="+mn-ea"/>
                          <a:cs typeface="Times New Roman" panose="02020603050405020304" pitchFamily="18" charset="0"/>
                        </a:rPr>
                        <a:t>İTİRAZ MERCİİ</a:t>
                      </a:r>
                      <a:endParaRPr lang="tr-TR" sz="1400" dirty="0">
                        <a:latin typeface="Times New Roman" panose="02020603050405020304" pitchFamily="18" charset="0"/>
                        <a:cs typeface="Times New Roman" panose="02020603050405020304" pitchFamily="18" charset="0"/>
                      </a:endParaRPr>
                    </a:p>
                  </a:txBody>
                  <a:tcPr marL="83487" marR="83487"/>
                </a:tc>
                <a:extLst>
                  <a:ext uri="{0D108BD9-81ED-4DB2-BD59-A6C34878D82A}">
                    <a16:rowId xmlns:a16="http://schemas.microsoft.com/office/drawing/2014/main" val="4088000492"/>
                  </a:ext>
                </a:extLst>
              </a:tr>
              <a:tr h="213360">
                <a:tc rowSpan="3">
                  <a:txBody>
                    <a:bodyPr/>
                    <a:lstStyle/>
                    <a:p>
                      <a:r>
                        <a:rPr lang="tr-TR" sz="1400" kern="1200" dirty="0">
                          <a:solidFill>
                            <a:schemeClr val="dk1"/>
                          </a:solidFill>
                          <a:effectLst/>
                          <a:latin typeface="Times New Roman" panose="02020603050405020304" pitchFamily="18" charset="0"/>
                          <a:ea typeface="+mn-ea"/>
                          <a:cs typeface="Times New Roman" panose="02020603050405020304" pitchFamily="18" charset="0"/>
                        </a:rPr>
                        <a:t>Öğretim Elemanı (Fakülteler, Meslek Yüksekokulları)</a:t>
                      </a:r>
                      <a:endParaRPr lang="tr-TR" sz="1400" dirty="0">
                        <a:latin typeface="Times New Roman" panose="02020603050405020304" pitchFamily="18" charset="0"/>
                        <a:cs typeface="Times New Roman" panose="02020603050405020304" pitchFamily="18" charset="0"/>
                      </a:endParaRPr>
                    </a:p>
                  </a:txBody>
                  <a:tcPr marL="83487" marR="83487"/>
                </a:tc>
                <a:tc>
                  <a:txBody>
                    <a:bodyPr/>
                    <a:lstStyle/>
                    <a:p>
                      <a:r>
                        <a:rPr lang="tr-TR" sz="1400" kern="1200" dirty="0">
                          <a:solidFill>
                            <a:schemeClr val="dk1"/>
                          </a:solidFill>
                          <a:effectLst/>
                          <a:latin typeface="Times New Roman" panose="02020603050405020304" pitchFamily="18" charset="0"/>
                          <a:ea typeface="+mn-ea"/>
                          <a:cs typeface="Times New Roman" panose="02020603050405020304" pitchFamily="18" charset="0"/>
                        </a:rPr>
                        <a:t>Uyarma/Kınama</a:t>
                      </a:r>
                      <a:endParaRPr lang="tr-TR" sz="1400" dirty="0">
                        <a:latin typeface="Times New Roman" panose="02020603050405020304" pitchFamily="18" charset="0"/>
                        <a:cs typeface="Times New Roman" panose="02020603050405020304" pitchFamily="18" charset="0"/>
                      </a:endParaRPr>
                    </a:p>
                  </a:txBody>
                  <a:tcPr marL="83487" marR="83487"/>
                </a:tc>
                <a:tc>
                  <a:txBody>
                    <a:bodyPr/>
                    <a:lstStyle/>
                    <a:p>
                      <a:r>
                        <a:rPr lang="tr-TR" sz="1400" dirty="0">
                          <a:effectLst/>
                          <a:latin typeface="Times New Roman" panose="02020603050405020304" pitchFamily="18" charset="0"/>
                          <a:ea typeface="Times New Roman" panose="02020603050405020304" pitchFamily="18" charset="0"/>
                        </a:rPr>
                        <a:t>Görevli Olduğu Birimin Disiplin Kurulu</a:t>
                      </a:r>
                      <a:endParaRPr lang="tr-TR" sz="1400" dirty="0">
                        <a:latin typeface="Times New Roman" panose="02020603050405020304" pitchFamily="18" charset="0"/>
                        <a:cs typeface="Times New Roman" panose="02020603050405020304" pitchFamily="18" charset="0"/>
                      </a:endParaRPr>
                    </a:p>
                  </a:txBody>
                  <a:tcPr marL="83487" marR="83487"/>
                </a:tc>
                <a:extLst>
                  <a:ext uri="{0D108BD9-81ED-4DB2-BD59-A6C34878D82A}">
                    <a16:rowId xmlns:a16="http://schemas.microsoft.com/office/drawing/2014/main" val="2461925572"/>
                  </a:ext>
                </a:extLst>
              </a:tr>
              <a:tr h="213360">
                <a:tc vMerge="1">
                  <a:txBody>
                    <a:bodyPr/>
                    <a:lstStyle/>
                    <a:p>
                      <a:endParaRPr lang="tr-TR"/>
                    </a:p>
                  </a:txBody>
                  <a:tcPr/>
                </a:tc>
                <a:tc>
                  <a:txBody>
                    <a:bodyPr/>
                    <a:lstStyle/>
                    <a:p>
                      <a:r>
                        <a:rPr lang="tr-TR" sz="1400" dirty="0">
                          <a:effectLst/>
                          <a:latin typeface="Times New Roman" panose="02020603050405020304" pitchFamily="18" charset="0"/>
                          <a:ea typeface="Calibri" panose="020F0502020204030204" pitchFamily="34" charset="0"/>
                        </a:rPr>
                        <a:t>Aylıktan Kesme/Kademe İlerlemesinin Durdurulması</a:t>
                      </a:r>
                      <a:endParaRPr lang="tr-TR" sz="1400" dirty="0">
                        <a:latin typeface="Times New Roman" panose="02020603050405020304" pitchFamily="18" charset="0"/>
                        <a:cs typeface="Times New Roman" panose="02020603050405020304" pitchFamily="18" charset="0"/>
                      </a:endParaRPr>
                    </a:p>
                  </a:txBody>
                  <a:tcPr marL="83487" marR="83487"/>
                </a:tc>
                <a:tc>
                  <a:txBody>
                    <a:bodyPr/>
                    <a:lstStyle/>
                    <a:p>
                      <a:r>
                        <a:rPr lang="tr-TR" sz="1400" dirty="0">
                          <a:effectLst/>
                          <a:latin typeface="Times New Roman" panose="02020603050405020304" pitchFamily="18" charset="0"/>
                          <a:ea typeface="Times New Roman" panose="02020603050405020304" pitchFamily="18" charset="0"/>
                        </a:rPr>
                        <a:t>Üniversite Disiplin Kurulu</a:t>
                      </a:r>
                      <a:endParaRPr lang="tr-TR" sz="1400" dirty="0">
                        <a:latin typeface="Times New Roman" panose="02020603050405020304" pitchFamily="18" charset="0"/>
                        <a:cs typeface="Times New Roman" panose="02020603050405020304" pitchFamily="18" charset="0"/>
                      </a:endParaRPr>
                    </a:p>
                  </a:txBody>
                  <a:tcPr marL="83487" marR="83487"/>
                </a:tc>
                <a:extLst>
                  <a:ext uri="{0D108BD9-81ED-4DB2-BD59-A6C34878D82A}">
                    <a16:rowId xmlns:a16="http://schemas.microsoft.com/office/drawing/2014/main" val="1400997570"/>
                  </a:ext>
                </a:extLst>
              </a:tr>
              <a:tr h="213360">
                <a:tc vMerge="1">
                  <a:txBody>
                    <a:bodyPr/>
                    <a:lstStyle/>
                    <a:p>
                      <a:endParaRPr lang="tr-TR"/>
                    </a:p>
                  </a:txBody>
                  <a:tcPr/>
                </a:tc>
                <a:tc>
                  <a:txBody>
                    <a:bodyPr/>
                    <a:lstStyle/>
                    <a:p>
                      <a:r>
                        <a:rPr lang="tr-TR" sz="1400" dirty="0">
                          <a:effectLst/>
                          <a:latin typeface="Times New Roman" panose="02020603050405020304" pitchFamily="18" charset="0"/>
                          <a:ea typeface="Calibri" panose="020F0502020204030204" pitchFamily="34" charset="0"/>
                        </a:rPr>
                        <a:t>Üniversite Öğretim Mesleğinden/Kamu Görevinden Çıkarma</a:t>
                      </a:r>
                      <a:endParaRPr lang="tr-TR" sz="1400" dirty="0">
                        <a:latin typeface="Times New Roman" panose="02020603050405020304" pitchFamily="18" charset="0"/>
                        <a:cs typeface="Times New Roman" panose="02020603050405020304" pitchFamily="18" charset="0"/>
                      </a:endParaRPr>
                    </a:p>
                  </a:txBody>
                  <a:tcPr marL="83487" marR="83487"/>
                </a:tc>
                <a:tc>
                  <a:txBody>
                    <a:bodyPr/>
                    <a:lstStyle/>
                    <a:p>
                      <a:pPr algn="ctr"/>
                      <a:r>
                        <a:rPr lang="tr-TR" sz="1400" dirty="0">
                          <a:latin typeface="Times New Roman" panose="02020603050405020304" pitchFamily="18" charset="0"/>
                          <a:cs typeface="Times New Roman" panose="02020603050405020304" pitchFamily="18" charset="0"/>
                        </a:rPr>
                        <a:t>-</a:t>
                      </a:r>
                    </a:p>
                  </a:txBody>
                  <a:tcPr marL="83487" marR="83487"/>
                </a:tc>
                <a:extLst>
                  <a:ext uri="{0D108BD9-81ED-4DB2-BD59-A6C34878D82A}">
                    <a16:rowId xmlns:a16="http://schemas.microsoft.com/office/drawing/2014/main" val="1403588022"/>
                  </a:ext>
                </a:extLst>
              </a:tr>
              <a:tr h="304800">
                <a:tc rowSpan="3">
                  <a:txBody>
                    <a:bodyPr/>
                    <a:lstStyle/>
                    <a:p>
                      <a:r>
                        <a:rPr lang="tr-TR" sz="1400" kern="1200" dirty="0">
                          <a:solidFill>
                            <a:schemeClr val="dk1"/>
                          </a:solidFill>
                          <a:effectLst/>
                          <a:latin typeface="Times New Roman" panose="02020603050405020304" pitchFamily="18" charset="0"/>
                          <a:ea typeface="+mn-ea"/>
                          <a:cs typeface="Times New Roman" panose="02020603050405020304" pitchFamily="18" charset="0"/>
                        </a:rPr>
                        <a:t>Öğretim Elemanı (Rektörlüğe Bağlı Birimler)/Daire Başkanı ve üstü kadrolar</a:t>
                      </a:r>
                      <a:endParaRPr lang="tr-TR" sz="1400" dirty="0">
                        <a:latin typeface="Times New Roman" panose="02020603050405020304" pitchFamily="18" charset="0"/>
                        <a:cs typeface="Times New Roman" panose="02020603050405020304" pitchFamily="18" charset="0"/>
                      </a:endParaRPr>
                    </a:p>
                  </a:txBody>
                  <a:tcPr marL="83487" marR="83487"/>
                </a:tc>
                <a:tc>
                  <a:txBody>
                    <a:bodyPr/>
                    <a:lstStyle/>
                    <a:p>
                      <a:r>
                        <a:rPr lang="tr-TR" sz="1400" dirty="0">
                          <a:effectLst/>
                          <a:latin typeface="Times New Roman" panose="02020603050405020304" pitchFamily="18" charset="0"/>
                          <a:ea typeface="Calibri" panose="020F0502020204030204" pitchFamily="34" charset="0"/>
                        </a:rPr>
                        <a:t>Uyarma/Kınama</a:t>
                      </a:r>
                      <a:endParaRPr lang="tr-TR" sz="1400" dirty="0">
                        <a:latin typeface="Times New Roman" panose="02020603050405020304" pitchFamily="18" charset="0"/>
                        <a:cs typeface="Times New Roman" panose="02020603050405020304" pitchFamily="18" charset="0"/>
                      </a:endParaRPr>
                    </a:p>
                  </a:txBody>
                  <a:tcPr marL="83487" marR="8348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latin typeface="Times New Roman" panose="02020603050405020304" pitchFamily="18" charset="0"/>
                          <a:cs typeface="Times New Roman" panose="02020603050405020304" pitchFamily="18" charset="0"/>
                        </a:rPr>
                        <a:t>Rektörlüğe Bağlı Birim Disiplin Kurulu</a:t>
                      </a:r>
                    </a:p>
                  </a:txBody>
                  <a:tcPr marL="83487" marR="83487"/>
                </a:tc>
                <a:extLst>
                  <a:ext uri="{0D108BD9-81ED-4DB2-BD59-A6C34878D82A}">
                    <a16:rowId xmlns:a16="http://schemas.microsoft.com/office/drawing/2014/main" val="3531512972"/>
                  </a:ext>
                </a:extLst>
              </a:tr>
              <a:tr h="304800">
                <a:tc vMerge="1">
                  <a:txBody>
                    <a:bodyPr/>
                    <a:lstStyle/>
                    <a:p>
                      <a:endParaRPr lang="tr-T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effectLst/>
                          <a:latin typeface="Times New Roman" panose="02020603050405020304" pitchFamily="18" charset="0"/>
                          <a:ea typeface="Calibri" panose="020F0502020204030204" pitchFamily="34" charset="0"/>
                        </a:rPr>
                        <a:t>Aylıktan Kesme/Kademe İlerlemesinin Durdurulması</a:t>
                      </a:r>
                      <a:endParaRPr lang="tr-TR" sz="1400" dirty="0">
                        <a:latin typeface="Times New Roman" panose="02020603050405020304" pitchFamily="18" charset="0"/>
                        <a:cs typeface="Times New Roman" panose="02020603050405020304" pitchFamily="18" charset="0"/>
                      </a:endParaRPr>
                    </a:p>
                  </a:txBody>
                  <a:tcPr marL="83487" marR="83487"/>
                </a:tc>
                <a:tc>
                  <a:txBody>
                    <a:bodyPr/>
                    <a:lstStyle/>
                    <a:p>
                      <a:r>
                        <a:rPr lang="tr-TR" sz="1400" dirty="0">
                          <a:effectLst/>
                          <a:latin typeface="Times New Roman" panose="02020603050405020304" pitchFamily="18" charset="0"/>
                          <a:ea typeface="Times New Roman" panose="02020603050405020304" pitchFamily="18" charset="0"/>
                        </a:rPr>
                        <a:t>Üniversite Disiplin Kurulu</a:t>
                      </a:r>
                      <a:endParaRPr lang="tr-TR" sz="1400" dirty="0">
                        <a:latin typeface="Times New Roman" panose="02020603050405020304" pitchFamily="18" charset="0"/>
                        <a:cs typeface="Times New Roman" panose="02020603050405020304" pitchFamily="18" charset="0"/>
                      </a:endParaRPr>
                    </a:p>
                  </a:txBody>
                  <a:tcPr marL="83487" marR="83487"/>
                </a:tc>
                <a:extLst>
                  <a:ext uri="{0D108BD9-81ED-4DB2-BD59-A6C34878D82A}">
                    <a16:rowId xmlns:a16="http://schemas.microsoft.com/office/drawing/2014/main" val="4253382016"/>
                  </a:ext>
                </a:extLst>
              </a:tr>
              <a:tr h="304800">
                <a:tc vMerge="1">
                  <a:txBody>
                    <a:bodyPr/>
                    <a:lstStyle/>
                    <a:p>
                      <a:endParaRPr lang="tr-TR"/>
                    </a:p>
                  </a:txBody>
                  <a:tcPr/>
                </a:tc>
                <a:tc>
                  <a:txBody>
                    <a:bodyPr/>
                    <a:lstStyle/>
                    <a:p>
                      <a:r>
                        <a:rPr lang="tr-TR" sz="1400" dirty="0">
                          <a:effectLst/>
                          <a:latin typeface="Times New Roman" panose="02020603050405020304" pitchFamily="18" charset="0"/>
                          <a:ea typeface="Calibri" panose="020F0502020204030204" pitchFamily="34" charset="0"/>
                        </a:rPr>
                        <a:t>Üniversite Öğretim Mesleğinden/Kamu Görevinden Çıkarma</a:t>
                      </a:r>
                      <a:endParaRPr lang="tr-TR" sz="1400" dirty="0">
                        <a:latin typeface="Times New Roman" panose="02020603050405020304" pitchFamily="18" charset="0"/>
                        <a:cs typeface="Times New Roman" panose="02020603050405020304" pitchFamily="18" charset="0"/>
                      </a:endParaRPr>
                    </a:p>
                  </a:txBody>
                  <a:tcPr marL="83487" marR="83487"/>
                </a:tc>
                <a:tc>
                  <a:txBody>
                    <a:bodyPr/>
                    <a:lstStyle/>
                    <a:p>
                      <a:pPr algn="ctr"/>
                      <a:r>
                        <a:rPr lang="tr-TR" sz="1400" dirty="0">
                          <a:latin typeface="Times New Roman" panose="02020603050405020304" pitchFamily="18" charset="0"/>
                          <a:cs typeface="Times New Roman" panose="02020603050405020304" pitchFamily="18" charset="0"/>
                        </a:rPr>
                        <a:t>-</a:t>
                      </a:r>
                    </a:p>
                  </a:txBody>
                  <a:tcPr marL="83487" marR="83487"/>
                </a:tc>
                <a:extLst>
                  <a:ext uri="{0D108BD9-81ED-4DB2-BD59-A6C34878D82A}">
                    <a16:rowId xmlns:a16="http://schemas.microsoft.com/office/drawing/2014/main" val="3369700326"/>
                  </a:ext>
                </a:extLst>
              </a:tr>
              <a:tr h="213360">
                <a:tc rowSpan="3">
                  <a:txBody>
                    <a:bodyPr/>
                    <a:lstStyle/>
                    <a:p>
                      <a:r>
                        <a:rPr lang="tr-TR" sz="1400" kern="1200" dirty="0">
                          <a:solidFill>
                            <a:schemeClr val="dk1"/>
                          </a:solidFill>
                          <a:effectLst/>
                          <a:latin typeface="Times New Roman" panose="02020603050405020304" pitchFamily="18" charset="0"/>
                          <a:ea typeface="+mn-ea"/>
                          <a:cs typeface="Times New Roman" panose="02020603050405020304" pitchFamily="18" charset="0"/>
                        </a:rPr>
                        <a:t>Memurlar (Fakülteler, Meslek Yüksekokulları)</a:t>
                      </a:r>
                      <a:endParaRPr lang="tr-TR" sz="1400" dirty="0">
                        <a:latin typeface="Times New Roman" panose="02020603050405020304" pitchFamily="18" charset="0"/>
                        <a:cs typeface="Times New Roman" panose="02020603050405020304" pitchFamily="18" charset="0"/>
                      </a:endParaRPr>
                    </a:p>
                  </a:txBody>
                  <a:tcPr marL="83487" marR="83487"/>
                </a:tc>
                <a:tc>
                  <a:txBody>
                    <a:bodyPr/>
                    <a:lstStyle/>
                    <a:p>
                      <a:r>
                        <a:rPr lang="tr-TR" sz="1400" dirty="0">
                          <a:effectLst/>
                          <a:latin typeface="Times New Roman" panose="02020603050405020304" pitchFamily="18" charset="0"/>
                          <a:ea typeface="Calibri" panose="020F0502020204030204" pitchFamily="34" charset="0"/>
                        </a:rPr>
                        <a:t>Uyarma/Kınama</a:t>
                      </a:r>
                      <a:endParaRPr lang="tr-TR" sz="1400" dirty="0">
                        <a:latin typeface="Times New Roman" panose="02020603050405020304" pitchFamily="18" charset="0"/>
                        <a:cs typeface="Times New Roman" panose="02020603050405020304" pitchFamily="18" charset="0"/>
                      </a:endParaRPr>
                    </a:p>
                  </a:txBody>
                  <a:tcPr marL="83487" marR="8348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Görevli Olduğu Birimin Disiplin Kurulu</a:t>
                      </a:r>
                      <a:endPar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83487" marR="83487"/>
                </a:tc>
                <a:extLst>
                  <a:ext uri="{0D108BD9-81ED-4DB2-BD59-A6C34878D82A}">
                    <a16:rowId xmlns:a16="http://schemas.microsoft.com/office/drawing/2014/main" val="2972041700"/>
                  </a:ext>
                </a:extLst>
              </a:tr>
              <a:tr h="213360">
                <a:tc vMerge="1">
                  <a:txBody>
                    <a:bodyPr/>
                    <a:lstStyle/>
                    <a:p>
                      <a:endParaRPr lang="tr-T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effectLst/>
                          <a:latin typeface="Times New Roman" panose="02020603050405020304" pitchFamily="18" charset="0"/>
                          <a:ea typeface="Calibri" panose="020F0502020204030204" pitchFamily="34" charset="0"/>
                        </a:rPr>
                        <a:t>Aylıktan Kesme/Kademe İlerlemesinin Durdurulması</a:t>
                      </a:r>
                      <a:endParaRPr lang="tr-TR" sz="1400" dirty="0">
                        <a:latin typeface="Times New Roman" panose="02020603050405020304" pitchFamily="18" charset="0"/>
                        <a:cs typeface="Times New Roman" panose="02020603050405020304" pitchFamily="18" charset="0"/>
                      </a:endParaRPr>
                    </a:p>
                  </a:txBody>
                  <a:tcPr marL="83487" marR="8348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effectLst/>
                          <a:latin typeface="Times New Roman" panose="02020603050405020304" pitchFamily="18" charset="0"/>
                          <a:ea typeface="Times New Roman" panose="02020603050405020304" pitchFamily="18" charset="0"/>
                        </a:rPr>
                        <a:t>Üniversite Disiplin Kurulu</a:t>
                      </a:r>
                      <a:endParaRPr lang="tr-TR" sz="1400" dirty="0">
                        <a:latin typeface="Times New Roman" panose="02020603050405020304" pitchFamily="18" charset="0"/>
                        <a:cs typeface="Times New Roman" panose="02020603050405020304" pitchFamily="18" charset="0"/>
                      </a:endParaRPr>
                    </a:p>
                  </a:txBody>
                  <a:tcPr marL="83487" marR="83487"/>
                </a:tc>
                <a:extLst>
                  <a:ext uri="{0D108BD9-81ED-4DB2-BD59-A6C34878D82A}">
                    <a16:rowId xmlns:a16="http://schemas.microsoft.com/office/drawing/2014/main" val="2731145267"/>
                  </a:ext>
                </a:extLst>
              </a:tr>
              <a:tr h="213360">
                <a:tc vMerge="1">
                  <a:txBody>
                    <a:bodyPr/>
                    <a:lstStyle/>
                    <a:p>
                      <a:endParaRPr lang="tr-TR"/>
                    </a:p>
                  </a:txBody>
                  <a:tcPr/>
                </a:tc>
                <a:tc>
                  <a:txBody>
                    <a:bodyPr/>
                    <a:lstStyle/>
                    <a:p>
                      <a:r>
                        <a:rPr lang="tr-TR" sz="1400" dirty="0">
                          <a:effectLst/>
                          <a:latin typeface="Times New Roman" panose="02020603050405020304" pitchFamily="18" charset="0"/>
                          <a:ea typeface="Calibri" panose="020F0502020204030204" pitchFamily="34" charset="0"/>
                        </a:rPr>
                        <a:t>Kamu Görevinden Çıkarma</a:t>
                      </a:r>
                      <a:endParaRPr lang="tr-TR" sz="1400" dirty="0">
                        <a:latin typeface="Times New Roman" panose="02020603050405020304" pitchFamily="18" charset="0"/>
                        <a:cs typeface="Times New Roman" panose="02020603050405020304" pitchFamily="18" charset="0"/>
                      </a:endParaRPr>
                    </a:p>
                  </a:txBody>
                  <a:tcPr marL="83487" marR="83487"/>
                </a:tc>
                <a:tc>
                  <a:txBody>
                    <a:bodyPr/>
                    <a:lstStyle/>
                    <a:p>
                      <a:pPr algn="ctr"/>
                      <a:r>
                        <a:rPr lang="tr-TR" sz="1400" dirty="0">
                          <a:latin typeface="Times New Roman" panose="02020603050405020304" pitchFamily="18" charset="0"/>
                          <a:cs typeface="Times New Roman" panose="02020603050405020304" pitchFamily="18" charset="0"/>
                        </a:rPr>
                        <a:t>-</a:t>
                      </a:r>
                    </a:p>
                  </a:txBody>
                  <a:tcPr marL="83487" marR="83487"/>
                </a:tc>
                <a:extLst>
                  <a:ext uri="{0D108BD9-81ED-4DB2-BD59-A6C34878D82A}">
                    <a16:rowId xmlns:a16="http://schemas.microsoft.com/office/drawing/2014/main" val="1996642725"/>
                  </a:ext>
                </a:extLst>
              </a:tr>
              <a:tr h="213360">
                <a:tc rowSpan="3">
                  <a:txBody>
                    <a:bodyPr/>
                    <a:lstStyle/>
                    <a:p>
                      <a:r>
                        <a:rPr lang="tr-TR" sz="1400" kern="1200" dirty="0">
                          <a:solidFill>
                            <a:schemeClr val="dk1"/>
                          </a:solidFill>
                          <a:effectLst/>
                          <a:latin typeface="Times New Roman" panose="02020603050405020304" pitchFamily="18" charset="0"/>
                          <a:ea typeface="+mn-ea"/>
                          <a:cs typeface="Times New Roman" panose="02020603050405020304" pitchFamily="18" charset="0"/>
                        </a:rPr>
                        <a:t>Memurlar(Rektörlüğe Bağlı Birimler)</a:t>
                      </a:r>
                      <a:endParaRPr lang="tr-TR" sz="1400" dirty="0">
                        <a:latin typeface="Times New Roman" panose="02020603050405020304" pitchFamily="18" charset="0"/>
                        <a:cs typeface="Times New Roman" panose="02020603050405020304" pitchFamily="18" charset="0"/>
                      </a:endParaRPr>
                    </a:p>
                  </a:txBody>
                  <a:tcPr marL="83487" marR="83487"/>
                </a:tc>
                <a:tc>
                  <a:txBody>
                    <a:bodyPr/>
                    <a:lstStyle/>
                    <a:p>
                      <a:r>
                        <a:rPr lang="tr-TR" sz="1400" dirty="0">
                          <a:effectLst/>
                          <a:latin typeface="Times New Roman" panose="02020603050405020304" pitchFamily="18" charset="0"/>
                          <a:ea typeface="Calibri" panose="020F0502020204030204" pitchFamily="34" charset="0"/>
                        </a:rPr>
                        <a:t>Uyarma/Kınama</a:t>
                      </a:r>
                      <a:endParaRPr lang="tr-TR" sz="1400" dirty="0">
                        <a:latin typeface="Times New Roman" panose="02020603050405020304" pitchFamily="18" charset="0"/>
                        <a:cs typeface="Times New Roman" panose="02020603050405020304" pitchFamily="18" charset="0"/>
                      </a:endParaRPr>
                    </a:p>
                  </a:txBody>
                  <a:tcPr marL="83487" marR="8348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latin typeface="Times New Roman" panose="02020603050405020304" pitchFamily="18" charset="0"/>
                          <a:cs typeface="Times New Roman" panose="02020603050405020304" pitchFamily="18" charset="0"/>
                        </a:rPr>
                        <a:t>Rektörlüğe Bağlı Birim Disiplin Kurulu</a:t>
                      </a:r>
                    </a:p>
                  </a:txBody>
                  <a:tcPr marL="83487" marR="83487"/>
                </a:tc>
                <a:extLst>
                  <a:ext uri="{0D108BD9-81ED-4DB2-BD59-A6C34878D82A}">
                    <a16:rowId xmlns:a16="http://schemas.microsoft.com/office/drawing/2014/main" val="2251641810"/>
                  </a:ext>
                </a:extLst>
              </a:tr>
              <a:tr h="213360">
                <a:tc vMerge="1">
                  <a:txBody>
                    <a:bodyPr/>
                    <a:lstStyle/>
                    <a:p>
                      <a:endParaRPr lang="tr-T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effectLst/>
                          <a:latin typeface="Times New Roman" panose="02020603050405020304" pitchFamily="18" charset="0"/>
                          <a:ea typeface="Calibri" panose="020F0502020204030204" pitchFamily="34" charset="0"/>
                        </a:rPr>
                        <a:t>Aylıktan Kesme/Kademe İlerlemesinin Durdurulması</a:t>
                      </a:r>
                      <a:endParaRPr lang="tr-TR" sz="1400" dirty="0">
                        <a:latin typeface="Times New Roman" panose="02020603050405020304" pitchFamily="18" charset="0"/>
                        <a:cs typeface="Times New Roman" panose="02020603050405020304" pitchFamily="18" charset="0"/>
                      </a:endParaRPr>
                    </a:p>
                  </a:txBody>
                  <a:tcPr marL="83487" marR="8348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effectLst/>
                          <a:latin typeface="Times New Roman" panose="02020603050405020304" pitchFamily="18" charset="0"/>
                          <a:ea typeface="Times New Roman" panose="02020603050405020304" pitchFamily="18" charset="0"/>
                        </a:rPr>
                        <a:t>Üniversite Disiplin Kurulu</a:t>
                      </a:r>
                      <a:endParaRPr lang="tr-TR" sz="1400" dirty="0">
                        <a:latin typeface="Times New Roman" panose="02020603050405020304" pitchFamily="18" charset="0"/>
                        <a:cs typeface="Times New Roman" panose="02020603050405020304" pitchFamily="18" charset="0"/>
                      </a:endParaRPr>
                    </a:p>
                  </a:txBody>
                  <a:tcPr marL="83487" marR="83487"/>
                </a:tc>
                <a:extLst>
                  <a:ext uri="{0D108BD9-81ED-4DB2-BD59-A6C34878D82A}">
                    <a16:rowId xmlns:a16="http://schemas.microsoft.com/office/drawing/2014/main" val="3819258551"/>
                  </a:ext>
                </a:extLst>
              </a:tr>
              <a:tr h="213360">
                <a:tc vMerge="1">
                  <a:txBody>
                    <a:bodyPr/>
                    <a:lstStyle/>
                    <a:p>
                      <a:endParaRPr lang="tr-TR"/>
                    </a:p>
                  </a:txBody>
                  <a:tcPr/>
                </a:tc>
                <a:tc>
                  <a:txBody>
                    <a:bodyPr/>
                    <a:lstStyle/>
                    <a:p>
                      <a:r>
                        <a:rPr lang="tr-TR" sz="1400" dirty="0">
                          <a:effectLst/>
                          <a:latin typeface="Times New Roman" panose="02020603050405020304" pitchFamily="18" charset="0"/>
                          <a:ea typeface="Calibri" panose="020F0502020204030204" pitchFamily="34" charset="0"/>
                        </a:rPr>
                        <a:t>Kamu Görevinden Çıkarma</a:t>
                      </a:r>
                      <a:endParaRPr lang="tr-TR" sz="1400" dirty="0">
                        <a:latin typeface="Times New Roman" panose="02020603050405020304" pitchFamily="18" charset="0"/>
                        <a:cs typeface="Times New Roman" panose="02020603050405020304" pitchFamily="18" charset="0"/>
                      </a:endParaRPr>
                    </a:p>
                  </a:txBody>
                  <a:tcPr marL="83487" marR="83487"/>
                </a:tc>
                <a:tc>
                  <a:txBody>
                    <a:bodyPr/>
                    <a:lstStyle/>
                    <a:p>
                      <a:pPr algn="ctr"/>
                      <a:r>
                        <a:rPr lang="tr-TR" sz="1400" dirty="0">
                          <a:latin typeface="Times New Roman" panose="02020603050405020304" pitchFamily="18" charset="0"/>
                          <a:cs typeface="Times New Roman" panose="02020603050405020304" pitchFamily="18" charset="0"/>
                        </a:rPr>
                        <a:t>-</a:t>
                      </a:r>
                    </a:p>
                  </a:txBody>
                  <a:tcPr marL="83487" marR="83487"/>
                </a:tc>
                <a:extLst>
                  <a:ext uri="{0D108BD9-81ED-4DB2-BD59-A6C34878D82A}">
                    <a16:rowId xmlns:a16="http://schemas.microsoft.com/office/drawing/2014/main" val="3323096088"/>
                  </a:ext>
                </a:extLst>
              </a:tr>
              <a:tr h="185420">
                <a:tc rowSpan="2">
                  <a:txBody>
                    <a:bodyPr/>
                    <a:lstStyle/>
                    <a:p>
                      <a:r>
                        <a:rPr lang="tr-TR" sz="1400" kern="1200" dirty="0">
                          <a:solidFill>
                            <a:schemeClr val="dk1"/>
                          </a:solidFill>
                          <a:effectLst/>
                          <a:latin typeface="Times New Roman" panose="02020603050405020304" pitchFamily="18" charset="0"/>
                          <a:ea typeface="+mn-ea"/>
                          <a:cs typeface="Times New Roman" panose="02020603050405020304" pitchFamily="18" charset="0"/>
                        </a:rPr>
                        <a:t>Dekan/Müdür</a:t>
                      </a:r>
                      <a:endParaRPr lang="tr-TR" sz="1400" dirty="0">
                        <a:latin typeface="Times New Roman" panose="02020603050405020304" pitchFamily="18" charset="0"/>
                        <a:cs typeface="Times New Roman" panose="02020603050405020304" pitchFamily="18" charset="0"/>
                      </a:endParaRPr>
                    </a:p>
                  </a:txBody>
                  <a:tcPr marL="83487" marR="83487"/>
                </a:tc>
                <a:tc>
                  <a:txBody>
                    <a:bodyPr/>
                    <a:lstStyle/>
                    <a:p>
                      <a:r>
                        <a:rPr lang="tr-TR" sz="1400" dirty="0">
                          <a:effectLst/>
                          <a:latin typeface="Times New Roman" panose="02020603050405020304" pitchFamily="18" charset="0"/>
                          <a:ea typeface="Calibri" panose="020F0502020204030204" pitchFamily="34" charset="0"/>
                        </a:rPr>
                        <a:t>Uyarma/Kınama</a:t>
                      </a:r>
                      <a:endParaRPr lang="tr-TR" sz="1400" dirty="0">
                        <a:latin typeface="Times New Roman" panose="02020603050405020304" pitchFamily="18" charset="0"/>
                        <a:cs typeface="Times New Roman" panose="02020603050405020304" pitchFamily="18" charset="0"/>
                      </a:endParaRPr>
                    </a:p>
                  </a:txBody>
                  <a:tcPr marL="83487" marR="8348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effectLst/>
                          <a:latin typeface="Times New Roman" panose="02020603050405020304" pitchFamily="18" charset="0"/>
                          <a:ea typeface="Times New Roman" panose="02020603050405020304" pitchFamily="18" charset="0"/>
                        </a:rPr>
                        <a:t>Üniversite Disiplin Kurulu</a:t>
                      </a:r>
                      <a:endParaRPr lang="tr-TR" sz="1400" dirty="0">
                        <a:latin typeface="Times New Roman" panose="02020603050405020304" pitchFamily="18" charset="0"/>
                        <a:cs typeface="Times New Roman" panose="02020603050405020304" pitchFamily="18" charset="0"/>
                      </a:endParaRPr>
                    </a:p>
                  </a:txBody>
                  <a:tcPr marL="83487" marR="83487"/>
                </a:tc>
                <a:extLst>
                  <a:ext uri="{0D108BD9-81ED-4DB2-BD59-A6C34878D82A}">
                    <a16:rowId xmlns:a16="http://schemas.microsoft.com/office/drawing/2014/main" val="2506675774"/>
                  </a:ext>
                </a:extLst>
              </a:tr>
              <a:tr h="185420">
                <a:tc vMerge="1">
                  <a:txBody>
                    <a:bodyPr/>
                    <a:lstStyle/>
                    <a:p>
                      <a:endParaRPr lang="tr-TR"/>
                    </a:p>
                  </a:txBody>
                  <a:tcPr/>
                </a:tc>
                <a:tc>
                  <a:txBody>
                    <a:bodyPr/>
                    <a:lstStyle/>
                    <a:p>
                      <a:r>
                        <a:rPr lang="tr-TR" sz="1400" dirty="0">
                          <a:latin typeface="Times New Roman" panose="02020603050405020304" pitchFamily="18" charset="0"/>
                          <a:cs typeface="Times New Roman" panose="02020603050405020304" pitchFamily="18" charset="0"/>
                        </a:rPr>
                        <a:t>Diğer cezalar</a:t>
                      </a:r>
                    </a:p>
                  </a:txBody>
                  <a:tcPr marL="83487" marR="83487"/>
                </a:tc>
                <a:tc>
                  <a:txBody>
                    <a:bodyPr/>
                    <a:lstStyle/>
                    <a:p>
                      <a:pPr algn="ctr"/>
                      <a:r>
                        <a:rPr lang="tr-TR" sz="1400" dirty="0">
                          <a:latin typeface="Times New Roman" panose="02020603050405020304" pitchFamily="18" charset="0"/>
                          <a:cs typeface="Times New Roman" panose="02020603050405020304" pitchFamily="18" charset="0"/>
                        </a:rPr>
                        <a:t>-</a:t>
                      </a:r>
                    </a:p>
                  </a:txBody>
                  <a:tcPr marL="83487" marR="83487"/>
                </a:tc>
                <a:extLst>
                  <a:ext uri="{0D108BD9-81ED-4DB2-BD59-A6C34878D82A}">
                    <a16:rowId xmlns:a16="http://schemas.microsoft.com/office/drawing/2014/main" val="3479899573"/>
                  </a:ext>
                </a:extLst>
              </a:tr>
            </a:tbl>
          </a:graphicData>
        </a:graphic>
      </p:graphicFrame>
    </p:spTree>
    <p:extLst>
      <p:ext uri="{BB962C8B-B14F-4D97-AF65-F5344CB8AC3E}">
        <p14:creationId xmlns:p14="http://schemas.microsoft.com/office/powerpoint/2010/main" val="260051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1614CB-16AC-409E-8AAD-A70C3E23BDB2}"/>
              </a:ext>
            </a:extLst>
          </p:cNvPr>
          <p:cNvSpPr>
            <a:spLocks noGrp="1"/>
          </p:cNvSpPr>
          <p:nvPr>
            <p:ph type="title"/>
          </p:nvPr>
        </p:nvSpPr>
        <p:spPr/>
        <p:txBody>
          <a:bodyPr/>
          <a:lstStyle/>
          <a:p>
            <a:r>
              <a:rPr lang="tr-TR" dirty="0"/>
              <a:t>UYGULAMA</a:t>
            </a:r>
          </a:p>
        </p:txBody>
      </p:sp>
      <p:sp>
        <p:nvSpPr>
          <p:cNvPr id="3" name="İçerik Yer Tutucusu 2">
            <a:extLst>
              <a:ext uri="{FF2B5EF4-FFF2-40B4-BE49-F238E27FC236}">
                <a16:creationId xmlns:a16="http://schemas.microsoft.com/office/drawing/2014/main" id="{C9EC497F-69F6-4586-A13D-F4C2F1122FD1}"/>
              </a:ext>
            </a:extLst>
          </p:cNvPr>
          <p:cNvSpPr>
            <a:spLocks noGrp="1"/>
          </p:cNvSpPr>
          <p:nvPr>
            <p:ph idx="1"/>
          </p:nvPr>
        </p:nvSpPr>
        <p:spPr/>
        <p:txBody>
          <a:bodyPr>
            <a:normAutofit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tab pos="449580" algn="l"/>
                <a:tab pos="899160" algn="l"/>
                <a:tab pos="1348740" algn="l"/>
                <a:tab pos="4905375" algn="l"/>
                <a:tab pos="5514975" algn="l"/>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Sayın Prof. Dr. </a:t>
            </a:r>
            <a:r>
              <a:rPr lang="tr-TR" sz="1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Mehmet MEHMETOĞLU</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indent="0" algn="just">
              <a:spcBef>
                <a:spcPts val="1200"/>
              </a:spcBef>
              <a:spcAft>
                <a:spcPts val="1200"/>
              </a:spcAft>
              <a:buNone/>
            </a:pPr>
            <a:r>
              <a:rPr lang="tr-TR" sz="1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1800" dirty="0">
                <a:solidFill>
                  <a:srgbClr val="161616"/>
                </a:solidFill>
                <a:effectLst/>
                <a:latin typeface="Times New Roman" panose="02020603050405020304" pitchFamily="18" charset="0"/>
                <a:ea typeface="Times New Roman" panose="02020603050405020304" pitchFamily="18" charset="0"/>
                <a:cs typeface="Times New Roman" panose="02020603050405020304" pitchFamily="18" charset="0"/>
              </a:rPr>
              <a:t>İlgi yazı ile hakkınızda açılan disiplin soruşturması sonucunda; hizmetten yararlananlara hakarette bulunduğunuz gerekçesiyle, 2547 sayılı Yükseköğretim Kanunu’nun 53/(4)-o maddesi gereği (bir alt ceza uygulanarak) ‘’1/30 oranında Aylıktan </a:t>
            </a:r>
            <a:r>
              <a:rPr lang="tr-TR" sz="1800" dirty="0">
                <a:solidFill>
                  <a:srgbClr val="161616"/>
                </a:solidFill>
                <a:latin typeface="Times New Roman" panose="02020603050405020304" pitchFamily="18" charset="0"/>
                <a:ea typeface="Times New Roman" panose="02020603050405020304" pitchFamily="18" charset="0"/>
                <a:cs typeface="Times New Roman" panose="02020603050405020304" pitchFamily="18" charset="0"/>
              </a:rPr>
              <a:t>K</a:t>
            </a:r>
            <a:r>
              <a:rPr lang="tr-TR" sz="1800" dirty="0">
                <a:solidFill>
                  <a:srgbClr val="161616"/>
                </a:solidFill>
                <a:effectLst/>
                <a:latin typeface="Times New Roman" panose="02020603050405020304" pitchFamily="18" charset="0"/>
                <a:ea typeface="Times New Roman" panose="02020603050405020304" pitchFamily="18" charset="0"/>
                <a:cs typeface="Times New Roman" panose="02020603050405020304" pitchFamily="18" charset="0"/>
              </a:rPr>
              <a:t>esme" disiplin cezası ile cezalandırılmış bulunmaktasınız</a:t>
            </a:r>
            <a:r>
              <a:rPr lang="tr-TR" sz="1800" b="1" i="1" dirty="0">
                <a:solidFill>
                  <a:srgbClr val="161616"/>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indent="0" algn="just">
              <a:spcBef>
                <a:spcPts val="1200"/>
              </a:spcBef>
              <a:spcAft>
                <a:spcPts val="1200"/>
              </a:spcAft>
              <a:buNone/>
            </a:pPr>
            <a:r>
              <a:rPr lang="tr-TR" sz="1800" b="1" i="1" dirty="0">
                <a:solidFill>
                  <a:srgbClr val="16161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dirty="0">
                <a:solidFill>
                  <a:srgbClr val="161616"/>
                </a:solidFill>
                <a:effectLst/>
                <a:latin typeface="Times New Roman" panose="02020603050405020304" pitchFamily="18" charset="0"/>
                <a:ea typeface="Times New Roman" panose="02020603050405020304" pitchFamily="18" charset="0"/>
              </a:rPr>
              <a:t>Verilen cezaya karşı tebliğ tarihinden itibaren 7 gün içinde Üniversite Disiplin Kuruluna itiraz yoluna </a:t>
            </a:r>
            <a:r>
              <a:rPr lang="tr-TR" sz="1800" dirty="0">
                <a:effectLst/>
                <a:latin typeface="Times New Roman" panose="02020603050405020304" pitchFamily="18" charset="0"/>
                <a:ea typeface="Times New Roman" panose="02020603050405020304" pitchFamily="18" charset="0"/>
              </a:rPr>
              <a:t>veya doğrudan 60 gün içinde idare mahkemelerine başvurma hakkınız bulunmaktadır.</a:t>
            </a:r>
            <a:r>
              <a:rPr lang="tr-TR"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lgn="just">
              <a:spcBef>
                <a:spcPts val="1200"/>
              </a:spcBef>
              <a:spcAft>
                <a:spcPts val="1200"/>
              </a:spcAft>
              <a:buNone/>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Dekan	</a:t>
            </a:r>
          </a:p>
          <a:p>
            <a:pPr marL="0" indent="0">
              <a:buNone/>
            </a:pPr>
            <a:endParaRPr lang="tr-TR" dirty="0"/>
          </a:p>
        </p:txBody>
      </p:sp>
    </p:spTree>
    <p:extLst>
      <p:ext uri="{BB962C8B-B14F-4D97-AF65-F5344CB8AC3E}">
        <p14:creationId xmlns:p14="http://schemas.microsoft.com/office/powerpoint/2010/main" val="1978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20ADA5-9A73-4076-ADF3-A21C6ED637F7}"/>
              </a:ext>
            </a:extLst>
          </p:cNvPr>
          <p:cNvSpPr>
            <a:spLocks noGrp="1"/>
          </p:cNvSpPr>
          <p:nvPr>
            <p:ph type="title"/>
          </p:nvPr>
        </p:nvSpPr>
        <p:spPr/>
        <p:txBody>
          <a:bodyPr/>
          <a:lstStyle/>
          <a:p>
            <a:r>
              <a:rPr lang="tr-TR" dirty="0"/>
              <a:t>ÖRNEK OLAY</a:t>
            </a:r>
          </a:p>
        </p:txBody>
      </p:sp>
      <p:sp>
        <p:nvSpPr>
          <p:cNvPr id="3" name="İçerik Yer Tutucusu 2">
            <a:extLst>
              <a:ext uri="{FF2B5EF4-FFF2-40B4-BE49-F238E27FC236}">
                <a16:creationId xmlns:a16="http://schemas.microsoft.com/office/drawing/2014/main" id="{6C80C8F6-A280-483F-87A0-B2BE69DEB6D0}"/>
              </a:ext>
            </a:extLst>
          </p:cNvPr>
          <p:cNvSpPr>
            <a:spLocks noGrp="1"/>
          </p:cNvSpPr>
          <p:nvPr>
            <p:ph idx="1"/>
          </p:nvPr>
        </p:nvSpPr>
        <p:spPr/>
        <p:txBody>
          <a:bodyPr>
            <a:normAutofit/>
          </a:bodyPr>
          <a:lstStyle/>
          <a:p>
            <a:pPr algn="just"/>
            <a:r>
              <a:rPr lang="tr-TR" sz="1800" dirty="0">
                <a:latin typeface="Times New Roman" panose="02020603050405020304" pitchFamily="18" charset="0"/>
                <a:cs typeface="Times New Roman" panose="02020603050405020304" pitchFamily="18" charset="0"/>
              </a:rPr>
              <a:t>Verilen disiplin cezasına karşı Üniversite Disiplin Kuruluna itiraz eden Prof. Dr. Mehmet MEHMETOĞLU’na verilen disiplin cezası kurulda görüşülmüş, verilen ceza hukuka uygun görülerek itiraz reddedilmiştir.</a:t>
            </a:r>
          </a:p>
          <a:p>
            <a:pPr algn="just"/>
            <a:r>
              <a:rPr lang="tr-TR" sz="1800" dirty="0">
                <a:latin typeface="Times New Roman" panose="02020603050405020304" pitchFamily="18" charset="0"/>
                <a:cs typeface="Times New Roman" panose="02020603050405020304" pitchFamily="18" charset="0"/>
              </a:rPr>
              <a:t>İtiraz üzerine verilen karar da aynı usulde Prof. Dr. </a:t>
            </a:r>
            <a:r>
              <a:rPr lang="tr-TR" sz="1800">
                <a:latin typeface="Times New Roman" panose="02020603050405020304" pitchFamily="18" charset="0"/>
                <a:cs typeface="Times New Roman" panose="02020603050405020304" pitchFamily="18" charset="0"/>
              </a:rPr>
              <a:t>Mehmet MEHMETOĞLU’na </a:t>
            </a:r>
            <a:r>
              <a:rPr lang="tr-TR" sz="1800" dirty="0">
                <a:latin typeface="Times New Roman" panose="02020603050405020304" pitchFamily="18" charset="0"/>
                <a:cs typeface="Times New Roman" panose="02020603050405020304" pitchFamily="18" charset="0"/>
              </a:rPr>
              <a:t>tebliğ edilmiştir.</a:t>
            </a:r>
          </a:p>
          <a:p>
            <a:pPr algn="just"/>
            <a:r>
              <a:rPr lang="tr-TR" sz="1800" dirty="0">
                <a:latin typeface="Times New Roman" panose="02020603050405020304" pitchFamily="18" charset="0"/>
                <a:cs typeface="Times New Roman" panose="02020603050405020304" pitchFamily="18" charset="0"/>
              </a:rPr>
              <a:t>Kesinleşen disiplin cezası, kişinin özlük dosyasında saklanmak üzere Personel Daire Başkanlığına gönderilmiştir.</a:t>
            </a:r>
          </a:p>
        </p:txBody>
      </p:sp>
    </p:spTree>
    <p:extLst>
      <p:ext uri="{BB962C8B-B14F-4D97-AF65-F5344CB8AC3E}">
        <p14:creationId xmlns:p14="http://schemas.microsoft.com/office/powerpoint/2010/main" val="56349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80B52D-E410-4092-A952-3FED59DB0D84}"/>
              </a:ext>
            </a:extLst>
          </p:cNvPr>
          <p:cNvSpPr>
            <a:spLocks noGrp="1"/>
          </p:cNvSpPr>
          <p:nvPr>
            <p:ph type="title"/>
          </p:nvPr>
        </p:nvSpPr>
        <p:spPr/>
        <p:txBody>
          <a:bodyPr/>
          <a:lstStyle/>
          <a:p>
            <a:r>
              <a:rPr lang="tr-TR" dirty="0"/>
              <a:t>MEVZUAT</a:t>
            </a:r>
          </a:p>
        </p:txBody>
      </p:sp>
      <p:sp>
        <p:nvSpPr>
          <p:cNvPr id="3" name="İçerik Yer Tutucusu 2">
            <a:extLst>
              <a:ext uri="{FF2B5EF4-FFF2-40B4-BE49-F238E27FC236}">
                <a16:creationId xmlns:a16="http://schemas.microsoft.com/office/drawing/2014/main" id="{CDAAC89B-B23C-4CD9-B3D7-FF682417E879}"/>
              </a:ext>
            </a:extLst>
          </p:cNvPr>
          <p:cNvSpPr>
            <a:spLocks noGrp="1"/>
          </p:cNvSpPr>
          <p:nvPr>
            <p:ph idx="1"/>
          </p:nvPr>
        </p:nvSpPr>
        <p:spPr/>
        <p:txBody>
          <a:bodyPr>
            <a:normAutofit/>
          </a:bodyPr>
          <a:lstStyle/>
          <a:p>
            <a:pPr algn="just"/>
            <a:r>
              <a:rPr lang="tr-TR" sz="1800" dirty="0">
                <a:effectLst/>
                <a:latin typeface="Times New Roman" panose="02020603050405020304" pitchFamily="18" charset="0"/>
                <a:ea typeface="Times New Roman" panose="02020603050405020304" pitchFamily="18" charset="0"/>
              </a:rPr>
              <a:t>Disiplin soruşturmaları, kural olarak görevlendirme yazısının tebliğ tarihinden itibaren </a:t>
            </a:r>
            <a:r>
              <a:rPr lang="tr-TR" sz="1800" u="sng" dirty="0">
                <a:effectLst/>
                <a:latin typeface="Times New Roman" panose="02020603050405020304" pitchFamily="18" charset="0"/>
                <a:ea typeface="Times New Roman" panose="02020603050405020304" pitchFamily="18" charset="0"/>
              </a:rPr>
              <a:t>2 AY</a:t>
            </a:r>
            <a:r>
              <a:rPr lang="tr-TR" sz="1800" dirty="0">
                <a:effectLst/>
                <a:latin typeface="Times New Roman" panose="02020603050405020304" pitchFamily="18" charset="0"/>
                <a:ea typeface="Times New Roman" panose="02020603050405020304" pitchFamily="18" charset="0"/>
              </a:rPr>
              <a:t> içerisinde tamamlanmalıdır. Zorunlu durumlarda disiplin amirine gerekçeli başvuru yapılarak ek süre </a:t>
            </a:r>
            <a:r>
              <a:rPr lang="tr-TR" sz="1800" dirty="0">
                <a:latin typeface="Times New Roman" panose="02020603050405020304" pitchFamily="18" charset="0"/>
                <a:ea typeface="Times New Roman" panose="02020603050405020304" pitchFamily="18" charset="0"/>
              </a:rPr>
              <a:t>talep edilebilir. Ek süre talebine yazılı olarak cevap verilmelidir.</a:t>
            </a:r>
            <a:endParaRPr lang="tr-TR" sz="1800" dirty="0">
              <a:effectLst/>
              <a:latin typeface="Times New Roman" panose="02020603050405020304" pitchFamily="18" charset="0"/>
              <a:ea typeface="Times New Roman" panose="02020603050405020304" pitchFamily="18" charset="0"/>
            </a:endParaRPr>
          </a:p>
          <a:p>
            <a:pPr algn="just"/>
            <a:r>
              <a:rPr lang="tr-TR" sz="1800" dirty="0">
                <a:effectLst/>
                <a:latin typeface="Times New Roman" panose="02020603050405020304" pitchFamily="18" charset="0"/>
                <a:ea typeface="Times New Roman" panose="02020603050405020304" pitchFamily="18" charset="0"/>
              </a:rPr>
              <a:t>Bilgi ve belge talepleri ile tanık ve müşteki ifadeye davet yazılarının EBYS(UBYS) üzerinden gönderilmesi yeterlidir.</a:t>
            </a:r>
            <a:r>
              <a:rPr lang="tr-TR" sz="18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48043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8CD18F-FBAD-4DBF-BF31-33C2B73FFD4D}"/>
              </a:ext>
            </a:extLst>
          </p:cNvPr>
          <p:cNvSpPr>
            <a:spLocks noGrp="1"/>
          </p:cNvSpPr>
          <p:nvPr>
            <p:ph type="title"/>
          </p:nvPr>
        </p:nvSpPr>
        <p:spPr/>
        <p:txBody>
          <a:bodyPr/>
          <a:lstStyle/>
          <a:p>
            <a:r>
              <a:rPr lang="tr-TR" dirty="0"/>
              <a:t>ÖRNEK OLAY</a:t>
            </a:r>
          </a:p>
        </p:txBody>
      </p:sp>
      <p:sp>
        <p:nvSpPr>
          <p:cNvPr id="3" name="İçerik Yer Tutucusu 2">
            <a:extLst>
              <a:ext uri="{FF2B5EF4-FFF2-40B4-BE49-F238E27FC236}">
                <a16:creationId xmlns:a16="http://schemas.microsoft.com/office/drawing/2014/main" id="{F2377473-EEA2-4D87-9257-6559CF0DB089}"/>
              </a:ext>
            </a:extLst>
          </p:cNvPr>
          <p:cNvSpPr>
            <a:spLocks noGrp="1"/>
          </p:cNvSpPr>
          <p:nvPr>
            <p:ph idx="1"/>
          </p:nvPr>
        </p:nvSpPr>
        <p:spPr/>
        <p:txBody>
          <a:bodyPr>
            <a:normAutofit/>
          </a:bodyPr>
          <a:lstStyle/>
          <a:p>
            <a:pPr algn="just"/>
            <a:r>
              <a:rPr lang="tr-TR" sz="1800" dirty="0">
                <a:latin typeface="Times New Roman" panose="02020603050405020304" pitchFamily="18" charset="0"/>
                <a:cs typeface="Times New Roman" panose="02020603050405020304" pitchFamily="18" charset="0"/>
              </a:rPr>
              <a:t>Görevlendirme yazısını UBYS üzerinden tebliğ alan soruşturmacı; Bandırma Onyedi Eylül Üniversitesi Bilgi İşlem Daire Başkanlığına, UBYS’de kendisine soruşturmacı kimliği tanımlanması için görevlendirme yazısının tarih ve sayısını içeren bir destek talebi açmıştır.</a:t>
            </a:r>
          </a:p>
          <a:p>
            <a:pPr algn="just"/>
            <a:r>
              <a:rPr lang="tr-TR" sz="1800" dirty="0">
                <a:latin typeface="Times New Roman" panose="02020603050405020304" pitchFamily="18" charset="0"/>
                <a:cs typeface="Times New Roman" panose="02020603050405020304" pitchFamily="18" charset="0"/>
              </a:rPr>
              <a:t>Soruşturmacı, Bandırma Onyedi Eylül Üniversitesi Hukuk Müşavirliği internet sitesine girerek SORUŞTURMA REHBERLERİ sekmesi içerisinde yer alan Personel Disiplin Soruşturması Rehberi ve Personel Disiplin Soruşturması Formlarını indirmiştir.</a:t>
            </a:r>
          </a:p>
          <a:p>
            <a:pPr algn="just"/>
            <a:r>
              <a:rPr lang="tr-TR" sz="1800" dirty="0">
                <a:latin typeface="Times New Roman" panose="02020603050405020304" pitchFamily="18" charset="0"/>
                <a:cs typeface="Times New Roman" panose="02020603050405020304" pitchFamily="18" charset="0"/>
              </a:rPr>
              <a:t>Soruşturmacı, soruşturma sürecinde ifadesine başvurularak kişileri ve toplanacak diğer delilleri belirleyerek bir yol haritası çizmiştir. Öncelikle Genel Sekreterlikten soruşturulanın odasının önünü gösteren kamera kaydını, Hukuk Fakültesi Dekanlığından ilgili dersin yoklama listesini istemiştir.</a:t>
            </a:r>
          </a:p>
          <a:p>
            <a:pPr algn="just"/>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465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5F109C-5B92-4FF8-85B6-54CC5BC71CFF}"/>
              </a:ext>
            </a:extLst>
          </p:cNvPr>
          <p:cNvSpPr>
            <a:spLocks noGrp="1"/>
          </p:cNvSpPr>
          <p:nvPr>
            <p:ph type="title"/>
          </p:nvPr>
        </p:nvSpPr>
        <p:spPr/>
        <p:txBody>
          <a:bodyPr/>
          <a:lstStyle/>
          <a:p>
            <a:r>
              <a:rPr lang="tr-TR" dirty="0"/>
              <a:t>UYGULAMA</a:t>
            </a:r>
          </a:p>
        </p:txBody>
      </p:sp>
      <p:sp>
        <p:nvSpPr>
          <p:cNvPr id="3" name="İçerik Yer Tutucusu 2">
            <a:extLst>
              <a:ext uri="{FF2B5EF4-FFF2-40B4-BE49-F238E27FC236}">
                <a16:creationId xmlns:a16="http://schemas.microsoft.com/office/drawing/2014/main" id="{C4C48654-B5DB-47D1-B534-E888C1F66271}"/>
              </a:ext>
            </a:extLst>
          </p:cNvPr>
          <p:cNvSpPr>
            <a:spLocks noGrp="1"/>
          </p:cNvSpPr>
          <p:nvPr>
            <p:ph idx="1"/>
          </p:nvPr>
        </p:nvSpPr>
        <p:spPr/>
        <p:txBody>
          <a:bodyPr>
            <a:normAutofit/>
          </a:bodyPr>
          <a:lstStyle/>
          <a:p>
            <a:pPr marL="0" indent="0" algn="ctr">
              <a:spcAft>
                <a:spcPts val="0"/>
              </a:spcAft>
              <a:buNone/>
              <a:tabLst>
                <a:tab pos="449580" algn="l"/>
                <a:tab pos="899160" algn="l"/>
                <a:tab pos="1348740" algn="l"/>
                <a:tab pos="4905375" algn="l"/>
                <a:tab pos="5514975" algn="l"/>
              </a:tabLst>
            </a:pPr>
            <a:r>
              <a:rPr lang="tr-TR" sz="1800" b="1" dirty="0">
                <a:latin typeface="Times New Roman" panose="02020603050405020304" pitchFamily="18" charset="0"/>
                <a:ea typeface="Times New Roman" panose="02020603050405020304" pitchFamily="18" charset="0"/>
                <a:cs typeface="Times New Roman" panose="02020603050405020304" pitchFamily="18" charset="0"/>
              </a:rPr>
              <a:t>GENEL SEKRETERLİĞE</a:t>
            </a: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15000"/>
              </a:lnSpc>
              <a:spcAft>
                <a:spcPts val="1000"/>
              </a:spcAft>
              <a:buNone/>
            </a:pPr>
            <a:r>
              <a:rPr lang="tr-TR" sz="1800" dirty="0">
                <a:latin typeface="Times New Roman" panose="02020603050405020304" pitchFamily="18" charset="0"/>
                <a:ea typeface="Calibri" panose="020F0502020204030204" pitchFamily="34" charset="0"/>
                <a:cs typeface="Times New Roman" panose="02020603050405020304" pitchFamily="18" charset="0"/>
              </a:rPr>
              <a:t>	Hukuk Fakültesi Dekanlığının ilgide kayıtlı ekli görevlendirme yazısı ile görevlendirilmiş olduğum soruşturma kapsamında, Prof. Dr. Mehmet MEHMETOĞLU’nun odasının önünü gösteren 01.01.2025 tarihli kamera kaydına ihtiyaç duyulmaktadır.</a:t>
            </a:r>
          </a:p>
          <a:p>
            <a:pPr indent="0" algn="just">
              <a:lnSpc>
                <a:spcPct val="115000"/>
              </a:lnSpc>
              <a:spcAft>
                <a:spcPts val="1000"/>
              </a:spcAft>
              <a:buNone/>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latin typeface="Times New Roman" panose="02020603050405020304" pitchFamily="18" charset="0"/>
                <a:ea typeface="Calibri" panose="020F0502020204030204" pitchFamily="34" charset="0"/>
                <a:cs typeface="Times New Roman" panose="02020603050405020304" pitchFamily="18" charset="0"/>
              </a:rPr>
              <a:t>Gereğini bilgilerinize arz ederim.</a:t>
            </a:r>
          </a:p>
          <a:p>
            <a:pPr indent="0" algn="just">
              <a:lnSpc>
                <a:spcPct val="115000"/>
              </a:lnSpc>
              <a:spcAft>
                <a:spcPts val="1000"/>
              </a:spcAft>
              <a:buNone/>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Soruşturma</a:t>
            </a:r>
            <a:r>
              <a:rPr lang="tr-TR" sz="1800" b="1" dirty="0">
                <a:latin typeface="Times New Roman" panose="02020603050405020304" pitchFamily="18" charset="0"/>
                <a:ea typeface="Calibri" panose="020F0502020204030204" pitchFamily="34" charset="0"/>
                <a:cs typeface="Times New Roman" panose="02020603050405020304" pitchFamily="18" charset="0"/>
              </a:rPr>
              <a:t>cı</a:t>
            </a:r>
          </a:p>
          <a:p>
            <a:pPr indent="0" algn="just">
              <a:lnSpc>
                <a:spcPct val="115000"/>
              </a:lnSpc>
              <a:spcAft>
                <a:spcPts val="1000"/>
              </a:spcAft>
              <a:buNone/>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Ek: Görevlendirme yazısı</a:t>
            </a:r>
          </a:p>
          <a:p>
            <a:pPr marL="0" indent="0">
              <a:buNone/>
            </a:pPr>
            <a:endParaRPr lang="tr-TR" dirty="0"/>
          </a:p>
        </p:txBody>
      </p:sp>
    </p:spTree>
    <p:extLst>
      <p:ext uri="{BB962C8B-B14F-4D97-AF65-F5344CB8AC3E}">
        <p14:creationId xmlns:p14="http://schemas.microsoft.com/office/powerpoint/2010/main" val="36738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1CB65E-EAA2-499A-A782-7CC803101A59}"/>
              </a:ext>
            </a:extLst>
          </p:cNvPr>
          <p:cNvSpPr>
            <a:spLocks noGrp="1"/>
          </p:cNvSpPr>
          <p:nvPr>
            <p:ph type="title"/>
          </p:nvPr>
        </p:nvSpPr>
        <p:spPr/>
        <p:txBody>
          <a:bodyPr/>
          <a:lstStyle/>
          <a:p>
            <a:r>
              <a:rPr lang="tr-TR" dirty="0"/>
              <a:t>UYGULAMA</a:t>
            </a:r>
          </a:p>
        </p:txBody>
      </p:sp>
      <p:sp>
        <p:nvSpPr>
          <p:cNvPr id="3" name="İçerik Yer Tutucusu 2">
            <a:extLst>
              <a:ext uri="{FF2B5EF4-FFF2-40B4-BE49-F238E27FC236}">
                <a16:creationId xmlns:a16="http://schemas.microsoft.com/office/drawing/2014/main" id="{61E5D582-0C23-4B2E-95D5-E6ACDC41F956}"/>
              </a:ext>
            </a:extLst>
          </p:cNvPr>
          <p:cNvSpPr>
            <a:spLocks noGrp="1"/>
          </p:cNvSpPr>
          <p:nvPr>
            <p:ph idx="1"/>
          </p:nvPr>
        </p:nvSpPr>
        <p:spPr/>
        <p:txBody>
          <a:bodyPr>
            <a:normAutofit/>
          </a:bodyPr>
          <a:lstStyle/>
          <a:p>
            <a:pPr marL="0" indent="0" algn="ctr">
              <a:spcAft>
                <a:spcPts val="0"/>
              </a:spcAft>
              <a:buNone/>
              <a:tabLst>
                <a:tab pos="449580" algn="l"/>
                <a:tab pos="899160" algn="l"/>
                <a:tab pos="1348740" algn="l"/>
                <a:tab pos="4905375" algn="l"/>
                <a:tab pos="5514975"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HUKUK FAKÜLTESİ DEKANLIĞINA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15000"/>
              </a:lnSpc>
              <a:spcAft>
                <a:spcPts val="1000"/>
              </a:spcAft>
              <a:buNone/>
            </a:pPr>
            <a:r>
              <a:rPr lang="tr-TR" sz="1800" dirty="0">
                <a:latin typeface="Times New Roman" panose="02020603050405020304" pitchFamily="18" charset="0"/>
                <a:ea typeface="Calibri" panose="020F0502020204030204" pitchFamily="34" charset="0"/>
                <a:cs typeface="Times New Roman" panose="02020603050405020304" pitchFamily="18" charset="0"/>
              </a:rPr>
              <a:t>	Hukuk Fakültesi Dekanlığının ilgide kayıtlı ekli görevlendirme yazısı ile görevlendirilmiş olduğum soruşturma kapsamında, 01.01.2025 tarihinde işlenen Anayasa Hukuku dersinin yoklama listesine ihtiyaç duyulmaktadır.</a:t>
            </a:r>
          </a:p>
          <a:p>
            <a:pPr indent="0" algn="just">
              <a:lnSpc>
                <a:spcPct val="115000"/>
              </a:lnSpc>
              <a:spcAft>
                <a:spcPts val="1000"/>
              </a:spcAft>
              <a:buNone/>
            </a:pPr>
            <a:r>
              <a:rPr lang="tr-TR" sz="1800" dirty="0">
                <a:latin typeface="Times New Roman" panose="02020603050405020304" pitchFamily="18" charset="0"/>
                <a:ea typeface="Calibri" panose="020F0502020204030204" pitchFamily="34" charset="0"/>
                <a:cs typeface="Times New Roman" panose="02020603050405020304" pitchFamily="18" charset="0"/>
              </a:rPr>
              <a:t>	Gereğini bilgilerinize arz ederim.</a:t>
            </a:r>
          </a:p>
          <a:p>
            <a:pPr indent="0" algn="just">
              <a:lnSpc>
                <a:spcPct val="115000"/>
              </a:lnSpc>
              <a:spcAft>
                <a:spcPts val="1000"/>
              </a:spcAft>
              <a:buNone/>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Soruşturma</a:t>
            </a:r>
            <a:r>
              <a:rPr lang="tr-TR" sz="1800" b="1" dirty="0">
                <a:latin typeface="Times New Roman" panose="02020603050405020304" pitchFamily="18" charset="0"/>
                <a:ea typeface="Calibri" panose="020F0502020204030204" pitchFamily="34" charset="0"/>
                <a:cs typeface="Times New Roman" panose="02020603050405020304" pitchFamily="18" charset="0"/>
              </a:rPr>
              <a:t>cı</a:t>
            </a:r>
          </a:p>
          <a:p>
            <a:pPr indent="0" algn="just">
              <a:lnSpc>
                <a:spcPct val="115000"/>
              </a:lnSpc>
              <a:spcAft>
                <a:spcPts val="1000"/>
              </a:spcAft>
              <a:buNone/>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Ek: Görevlendirme yazısı</a:t>
            </a:r>
          </a:p>
          <a:p>
            <a:pPr marL="0" indent="0">
              <a:buNone/>
            </a:pPr>
            <a:endParaRPr lang="tr-TR" dirty="0"/>
          </a:p>
        </p:txBody>
      </p:sp>
    </p:spTree>
    <p:extLst>
      <p:ext uri="{BB962C8B-B14F-4D97-AF65-F5344CB8AC3E}">
        <p14:creationId xmlns:p14="http://schemas.microsoft.com/office/powerpoint/2010/main" val="44834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2BD21F-DE67-4E30-A4B8-2FC96901AF66}"/>
              </a:ext>
            </a:extLst>
          </p:cNvPr>
          <p:cNvSpPr>
            <a:spLocks noGrp="1"/>
          </p:cNvSpPr>
          <p:nvPr>
            <p:ph type="title"/>
          </p:nvPr>
        </p:nvSpPr>
        <p:spPr/>
        <p:txBody>
          <a:bodyPr/>
          <a:lstStyle/>
          <a:p>
            <a:r>
              <a:rPr lang="tr-TR" dirty="0"/>
              <a:t>MEVZUAT</a:t>
            </a:r>
          </a:p>
        </p:txBody>
      </p:sp>
      <p:sp>
        <p:nvSpPr>
          <p:cNvPr id="3" name="İçerik Yer Tutucusu 2">
            <a:extLst>
              <a:ext uri="{FF2B5EF4-FFF2-40B4-BE49-F238E27FC236}">
                <a16:creationId xmlns:a16="http://schemas.microsoft.com/office/drawing/2014/main" id="{94F9C760-9894-4995-B6E8-0D3CE2CA5C85}"/>
              </a:ext>
            </a:extLst>
          </p:cNvPr>
          <p:cNvSpPr>
            <a:spLocks noGrp="1"/>
          </p:cNvSpPr>
          <p:nvPr>
            <p:ph idx="1"/>
          </p:nvPr>
        </p:nvSpPr>
        <p:spPr/>
        <p:txBody>
          <a:bodyPr/>
          <a:lstStyle/>
          <a:p>
            <a:r>
              <a:rPr lang="tr-TR" sz="1800" dirty="0">
                <a:effectLst/>
                <a:latin typeface="Times New Roman" panose="02020603050405020304" pitchFamily="18" charset="0"/>
                <a:ea typeface="Times New Roman" panose="02020603050405020304" pitchFamily="18" charset="0"/>
              </a:rPr>
              <a:t>Tanık ifadesi için gün belirlenirken 7 gün süre verilmesine </a:t>
            </a:r>
            <a:r>
              <a:rPr lang="tr-TR" sz="1800" u="sng" dirty="0">
                <a:effectLst/>
                <a:latin typeface="Times New Roman" panose="02020603050405020304" pitchFamily="18" charset="0"/>
                <a:ea typeface="Times New Roman" panose="02020603050405020304" pitchFamily="18" charset="0"/>
              </a:rPr>
              <a:t>gerek yoktur</a:t>
            </a:r>
            <a:r>
              <a:rPr lang="tr-TR" sz="1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59185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TM02900743[[fn=Organik]]</Template>
  <TotalTime>544</TotalTime>
  <Words>3645</Words>
  <Application>Microsoft Office PowerPoint</Application>
  <PresentationFormat>Geniş ekran</PresentationFormat>
  <Paragraphs>261</Paragraphs>
  <Slides>43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43</vt:i4>
      </vt:variant>
    </vt:vector>
  </HeadingPairs>
  <TitlesOfParts>
    <vt:vector size="48" baseType="lpstr">
      <vt:lpstr>Arial</vt:lpstr>
      <vt:lpstr>Garamond</vt:lpstr>
      <vt:lpstr>Symbol</vt:lpstr>
      <vt:lpstr>Times New Roman</vt:lpstr>
      <vt:lpstr>Organik</vt:lpstr>
      <vt:lpstr>PERSONEL DİSİPLİN SORUŞTURMASI SÜRECİ</vt:lpstr>
      <vt:lpstr>MEVZUAT</vt:lpstr>
      <vt:lpstr>ÖRNEK OLAY</vt:lpstr>
      <vt:lpstr>UYGULAMA</vt:lpstr>
      <vt:lpstr>MEVZUAT</vt:lpstr>
      <vt:lpstr>ÖRNEK OLAY</vt:lpstr>
      <vt:lpstr>UYGULAMA</vt:lpstr>
      <vt:lpstr>UYGULAMA</vt:lpstr>
      <vt:lpstr>MEVZUAT</vt:lpstr>
      <vt:lpstr>ÖRNEK OLAY</vt:lpstr>
      <vt:lpstr>UYGULAMA</vt:lpstr>
      <vt:lpstr>MEVZUAT</vt:lpstr>
      <vt:lpstr>ÖRNEK OLAY</vt:lpstr>
      <vt:lpstr>UYGULAMA</vt:lpstr>
      <vt:lpstr>UYGULAMA</vt:lpstr>
      <vt:lpstr>MEVZUAT</vt:lpstr>
      <vt:lpstr>ÖRNEK OLAY</vt:lpstr>
      <vt:lpstr>UYGULAMA</vt:lpstr>
      <vt:lpstr>MEVZUAT</vt:lpstr>
      <vt:lpstr>ÖRNEK OLAY</vt:lpstr>
      <vt:lpstr>UYGULAMA</vt:lpstr>
      <vt:lpstr>MEVZUAT</vt:lpstr>
      <vt:lpstr>ÖRNEK OLAY</vt:lpstr>
      <vt:lpstr>UYGULAMA</vt:lpstr>
      <vt:lpstr>MEVZUAT</vt:lpstr>
      <vt:lpstr>ÖRNEK OLAY</vt:lpstr>
      <vt:lpstr>ÖRNEK OLAY</vt:lpstr>
      <vt:lpstr>UYGULAMA</vt:lpstr>
      <vt:lpstr> </vt:lpstr>
      <vt:lpstr> </vt:lpstr>
      <vt:lpstr>ÖRNEK OLAY</vt:lpstr>
      <vt:lpstr>MEVZUAT</vt:lpstr>
      <vt:lpstr>ÖRNEK OLAY</vt:lpstr>
      <vt:lpstr>MEVZUAT</vt:lpstr>
      <vt:lpstr>UYGULAMA</vt:lpstr>
      <vt:lpstr>MEVZUAT</vt:lpstr>
      <vt:lpstr>MEVZUAT</vt:lpstr>
      <vt:lpstr>MEVZUAT</vt:lpstr>
      <vt:lpstr>ÖRNEK OLAY</vt:lpstr>
      <vt:lpstr>MEVZUAT</vt:lpstr>
      <vt:lpstr> </vt:lpstr>
      <vt:lpstr>UYGULAMA</vt:lpstr>
      <vt:lpstr>ÖRNEK OLAY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MEHMET ALİ UZUN</dc:creator>
  <cp:lastModifiedBy>MEHMET ALİ UZUN</cp:lastModifiedBy>
  <cp:revision>92</cp:revision>
  <dcterms:created xsi:type="dcterms:W3CDTF">2025-02-10T07:45:22Z</dcterms:created>
  <dcterms:modified xsi:type="dcterms:W3CDTF">2025-02-20T07:08:22Z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eodilabelclass">
    <vt:lpwstr>id_classification_unclassified=0ef0d4bf-59b8-4ae6-bbc0-fafde041157b</vt:lpwstr>
  </property>
</Properties>
</file>