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71" r:id="rId1"/>
  </p:sldMasterIdLst>
  <p:sldIdLst>
    <p:sldId id="256" r:id="rId2"/>
    <p:sldId id="258" r:id="rId3"/>
    <p:sldId id="261" r:id="rId4"/>
    <p:sldId id="265" r:id="rId5"/>
    <p:sldId id="268" r:id="rId6"/>
    <p:sldId id="272" r:id="rId7"/>
    <p:sldId id="275" r:id="rId8"/>
    <p:sldId id="278" r:id="rId9"/>
    <p:sldId id="279" r:id="rId10"/>
    <p:sldId id="280" r:id="rId11"/>
    <p:sldId id="281" r:id="rId12"/>
    <p:sldId id="282"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2" autoAdjust="0"/>
    <p:restoredTop sz="94660"/>
  </p:normalViewPr>
  <p:slideViewPr>
    <p:cSldViewPr snapToGrid="0">
      <p:cViewPr varScale="1">
        <p:scale>
          <a:sx n="114" d="100"/>
          <a:sy n="114" d="100"/>
        </p:scale>
        <p:origin x="43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tr-TR"/>
              <a:t>Asıl başlık stilini düzenlemek için tıklayın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63A1C593-65D0-4073-BCC9-577B9352EA97}" type="datetimeFigureOut">
              <a:rPr lang="en-US" smtClean="0"/>
              <a:t>2/19/2025</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9B618960-8005-486C-9A75-10CB2AAC16F9}"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279566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63A1C593-65D0-4073-BCC9-577B9352EA97}" type="datetimeFigureOut">
              <a:rPr lang="en-US" smtClean="0"/>
              <a:t>2/19/2025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30877639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63A1C593-65D0-4073-BCC9-577B9352EA97}" type="datetimeFigureOut">
              <a:rPr lang="en-US" smtClean="0"/>
              <a:t>2/19/2025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732915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tr-TR"/>
              <a:t>Asıl başlık stilini düzenlemek için tıklayın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tıklayın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63A1C593-65D0-4073-BCC9-577B9352EA97}" type="datetimeFigureOut">
              <a:rPr lang="en-US" smtClean="0"/>
              <a:t>2/19/2025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898274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63A1C593-65D0-4073-BCC9-577B9352EA97}" type="datetimeFigureOut">
              <a:rPr lang="en-US" smtClean="0"/>
              <a:t>2/19/2025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36931875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tr-TR"/>
              <a:t>Asıl başlık stilini düzenlemek için tıklayın</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63A1C593-65D0-4073-BCC9-577B9352EA97}" type="datetimeFigureOut">
              <a:rPr lang="en-US" smtClean="0"/>
              <a:t>2/19/2025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031906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tr-TR"/>
              <a:t>Asıl başlık stilini düzenlemek için tıklayın</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63A1C593-65D0-4073-BCC9-577B9352EA97}" type="datetimeFigureOut">
              <a:rPr lang="en-US" smtClean="0"/>
              <a:t>2/19/2025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704822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63A1C593-65D0-4073-BCC9-577B9352EA97}" type="datetimeFigureOut">
              <a:rPr lang="en-US" smtClean="0"/>
              <a:t>2/19/2025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413483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63A1C593-65D0-4073-BCC9-577B9352EA97}" type="datetimeFigureOut">
              <a:rPr lang="en-US" smtClean="0"/>
              <a:t>2/19/2025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207460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63A1C593-65D0-4073-BCC9-577B9352EA97}" type="datetimeFigureOut">
              <a:rPr lang="en-US" smtClean="0"/>
              <a:t>2/19/2025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5552003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63A1C593-65D0-4073-BCC9-577B9352EA97}" type="datetimeFigureOut">
              <a:rPr lang="en-US" smtClean="0"/>
              <a:t>2/19/2025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336544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63A1C593-65D0-4073-BCC9-577B9352EA97}" type="datetimeFigureOut">
              <a:rPr lang="en-US" smtClean="0"/>
              <a:t>2/19/2025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545521941"/>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63A1C593-65D0-4073-BCC9-577B9352EA97}" type="datetimeFigureOut">
              <a:rPr lang="en-US" smtClean="0"/>
              <a:t>2/19/2025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607913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63A1C593-65D0-4073-BCC9-577B9352EA97}" type="datetimeFigureOut">
              <a:rPr lang="en-US" smtClean="0"/>
              <a:t>2/19/2025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564589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t>2/19/2025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5435062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tr-TR"/>
              <a:t>Asıl başlık stilini düzenlemek için tıklayın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63A1C593-65D0-4073-BCC9-577B9352EA97}" type="datetimeFigureOut">
              <a:rPr lang="en-US" smtClean="0"/>
              <a:t>2/19/2025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87614882"/>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tr-TR"/>
              <a:t>Asıl başlık stilini düzenlemek için tıklayın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63A1C593-65D0-4073-BCC9-577B9352EA97}" type="datetimeFigureOut">
              <a:rPr lang="en-US" smtClean="0"/>
              <a:t>2/19/2025</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29895024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3A1C593-65D0-4073-BCC9-577B9352EA97}" type="datetimeFigureOut">
              <a:rPr lang="en-US" smtClean="0"/>
              <a:t>2/19/2025</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B618960-8005-486C-9A75-10CB2AAC16F9}" type="slidenum">
              <a:rPr lang="en-US" smtClean="0"/>
              <a:t>‹#›</a:t>
            </a:fld>
            <a:endParaRPr lang="en-US"/>
          </a:p>
        </p:txBody>
      </p:sp>
    </p:spTree>
    <p:extLst>
      <p:ext uri="{BB962C8B-B14F-4D97-AF65-F5344CB8AC3E}">
        <p14:creationId xmlns:p14="http://schemas.microsoft.com/office/powerpoint/2010/main" val="3769521819"/>
      </p:ext>
    </p:extLst>
  </p:cSld>
  <p:clrMap bg1="lt1" tx1="dk1" bg2="lt2" tx2="dk2" accent1="accent1" accent2="accent2" accent3="accent3" accent4="accent4" accent5="accent5" accent6="accent6" hlink="hlink" folHlink="folHlink"/>
  <p:sldLayoutIdLst>
    <p:sldLayoutId id="2147484172" r:id="rId1"/>
    <p:sldLayoutId id="2147484173" r:id="rId2"/>
    <p:sldLayoutId id="2147484174" r:id="rId3"/>
    <p:sldLayoutId id="2147484175" r:id="rId4"/>
    <p:sldLayoutId id="2147484176" r:id="rId5"/>
    <p:sldLayoutId id="2147484177" r:id="rId6"/>
    <p:sldLayoutId id="2147484178" r:id="rId7"/>
    <p:sldLayoutId id="2147484179" r:id="rId8"/>
    <p:sldLayoutId id="2147484180" r:id="rId9"/>
    <p:sldLayoutId id="2147484181" r:id="rId10"/>
    <p:sldLayoutId id="2147484182" r:id="rId11"/>
    <p:sldLayoutId id="2147484183" r:id="rId12"/>
    <p:sldLayoutId id="2147484184" r:id="rId13"/>
    <p:sldLayoutId id="2147484185" r:id="rId14"/>
    <p:sldLayoutId id="2147484186" r:id="rId15"/>
    <p:sldLayoutId id="2147484187" r:id="rId16"/>
    <p:sldLayoutId id="2147484188"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tr-TR" sz="4400" dirty="0"/>
              <a:t>ÖĞRENCİ DİSİPLİN SORUŞTURMASI SÜRECİ</a:t>
            </a:r>
            <a:endParaRPr lang="en-US" sz="4400" dirty="0"/>
          </a:p>
        </p:txBody>
      </p:sp>
      <p:sp>
        <p:nvSpPr>
          <p:cNvPr id="3" name="Subtitle 2"/>
          <p:cNvSpPr>
            <a:spLocks noGrp="1"/>
          </p:cNvSpPr>
          <p:nvPr>
            <p:ph type="subTitle" idx="1"/>
          </p:nvPr>
        </p:nvSpPr>
        <p:spPr/>
        <p:txBody>
          <a:bodyPr>
            <a:normAutofit/>
          </a:bodyPr>
          <a:lstStyle/>
          <a:p>
            <a:r>
              <a:rPr lang="tr-TR" dirty="0"/>
              <a:t>Hukuk Müşaviri Av. Mehmet Ali UZUN</a:t>
            </a:r>
          </a:p>
          <a:p>
            <a:pPr algn="just"/>
            <a:r>
              <a:rPr lang="tr-TR" sz="1900" dirty="0"/>
              <a:t>Not: Bu eğitim; Personel Disiplin Soruşturması Süreci eğitiminin sonrasında, farkları ortaya koyacak şekilde özet olarak hazırlanmıştır.</a:t>
            </a:r>
            <a:endParaRPr lang="en-US" sz="1900" dirty="0"/>
          </a:p>
        </p:txBody>
      </p:sp>
    </p:spTree>
    <p:extLst>
      <p:ext uri="{BB962C8B-B14F-4D97-AF65-F5344CB8AC3E}">
        <p14:creationId xmlns:p14="http://schemas.microsoft.com/office/powerpoint/2010/main" val="30720133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3E9CD73-847C-4C68-AC67-4F38A7813C04}"/>
              </a:ext>
            </a:extLst>
          </p:cNvPr>
          <p:cNvSpPr>
            <a:spLocks noGrp="1"/>
          </p:cNvSpPr>
          <p:nvPr>
            <p:ph type="title"/>
          </p:nvPr>
        </p:nvSpPr>
        <p:spPr/>
        <p:txBody>
          <a:bodyPr/>
          <a:lstStyle/>
          <a:p>
            <a:r>
              <a:rPr lang="tr-TR" dirty="0"/>
              <a:t>MEVZUAT</a:t>
            </a:r>
          </a:p>
        </p:txBody>
      </p:sp>
      <p:sp>
        <p:nvSpPr>
          <p:cNvPr id="3" name="İçerik Yer Tutucusu 2">
            <a:extLst>
              <a:ext uri="{FF2B5EF4-FFF2-40B4-BE49-F238E27FC236}">
                <a16:creationId xmlns:a16="http://schemas.microsoft.com/office/drawing/2014/main" id="{3FEE1129-9645-481F-934D-2EA656B6ABFB}"/>
              </a:ext>
            </a:extLst>
          </p:cNvPr>
          <p:cNvSpPr>
            <a:spLocks noGrp="1"/>
          </p:cNvSpPr>
          <p:nvPr>
            <p:ph idx="1"/>
          </p:nvPr>
        </p:nvSpPr>
        <p:spPr/>
        <p:txBody>
          <a:bodyPr/>
          <a:lstStyle/>
          <a:p>
            <a:pPr algn="just"/>
            <a:r>
              <a:rPr lang="tr-TR" sz="1800" dirty="0">
                <a:effectLst/>
                <a:latin typeface="Times New Roman" panose="02020603050405020304" pitchFamily="18" charset="0"/>
                <a:ea typeface="Calibri" panose="020F0502020204030204" pitchFamily="34" charset="0"/>
                <a:cs typeface="Times New Roman" panose="02020603050405020304" pitchFamily="18" charset="0"/>
              </a:rPr>
              <a:t>Disiplin cezası verilmesine sebep olmuş bir eylemin, </a:t>
            </a:r>
            <a:r>
              <a:rPr lang="tr-TR" sz="1800" u="sng" dirty="0">
                <a:effectLst/>
                <a:latin typeface="Times New Roman" panose="02020603050405020304" pitchFamily="18" charset="0"/>
                <a:ea typeface="Calibri" panose="020F0502020204030204" pitchFamily="34" charset="0"/>
                <a:cs typeface="Times New Roman" panose="02020603050405020304" pitchFamily="18" charset="0"/>
              </a:rPr>
              <a:t>cezanın bildiriminden sonra ve disiplin ceza zamanaşımı süresi içerisinde</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tekerrüründe bir derece ağır </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ceza uygulanır. Ancak, disiplin suçunun tekerrürü gerekçesiyle yükseköğretim kurumundan çıkarma cezası </a:t>
            </a:r>
            <a:r>
              <a:rPr lang="tr-TR" sz="1800" u="sng" dirty="0">
                <a:effectLst/>
                <a:latin typeface="Times New Roman" panose="02020603050405020304" pitchFamily="18" charset="0"/>
                <a:ea typeface="Calibri" panose="020F0502020204030204" pitchFamily="34" charset="0"/>
                <a:cs typeface="Times New Roman" panose="02020603050405020304" pitchFamily="18" charset="0"/>
              </a:rPr>
              <a:t>verilemez</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a:t>
            </a:r>
          </a:p>
          <a:p>
            <a:pPr algn="just"/>
            <a:r>
              <a:rPr lang="tr-TR" sz="1800" dirty="0">
                <a:effectLst/>
                <a:latin typeface="Times New Roman" panose="02020603050405020304" pitchFamily="18" charset="0"/>
                <a:ea typeface="Times New Roman" panose="02020603050405020304" pitchFamily="18" charset="0"/>
              </a:rPr>
              <a:t>Tekerrür uygulaması </a:t>
            </a:r>
            <a:r>
              <a:rPr lang="tr-TR" sz="1800" u="sng" dirty="0">
                <a:effectLst/>
                <a:latin typeface="Times New Roman" panose="02020603050405020304" pitchFamily="18" charset="0"/>
                <a:ea typeface="Times New Roman" panose="02020603050405020304" pitchFamily="18" charset="0"/>
              </a:rPr>
              <a:t>takdire bağlı değildir</a:t>
            </a:r>
            <a:r>
              <a:rPr lang="tr-TR" sz="1800" dirty="0">
                <a:effectLst/>
                <a:latin typeface="Times New Roman" panose="02020603050405020304" pitchFamily="18" charset="0"/>
                <a:ea typeface="Times New Roman" panose="02020603050405020304" pitchFamily="18" charset="0"/>
              </a:rPr>
              <a:t>, şartları varsa uygulanması zorunludur.</a:t>
            </a:r>
          </a:p>
          <a:p>
            <a:pPr algn="just"/>
            <a:r>
              <a:rPr lang="tr-TR" sz="1800" dirty="0">
                <a:effectLst/>
                <a:latin typeface="Times New Roman" panose="02020603050405020304" pitchFamily="18" charset="0"/>
                <a:ea typeface="Times New Roman" panose="02020603050405020304" pitchFamily="18" charset="0"/>
              </a:rPr>
              <a:t>Tekerrür uygulaması</a:t>
            </a:r>
            <a:r>
              <a:rPr lang="tr-TR" sz="1800" b="1" dirty="0">
                <a:solidFill>
                  <a:srgbClr val="FF0000"/>
                </a:solidFill>
                <a:effectLst/>
                <a:latin typeface="Times New Roman" panose="02020603050405020304" pitchFamily="18" charset="0"/>
                <a:ea typeface="Times New Roman" panose="02020603050405020304" pitchFamily="18" charset="0"/>
              </a:rPr>
              <a:t> </a:t>
            </a:r>
            <a:r>
              <a:rPr lang="tr-TR" sz="1800" dirty="0">
                <a:effectLst/>
                <a:latin typeface="Times New Roman" panose="02020603050405020304" pitchFamily="18" charset="0"/>
                <a:ea typeface="Times New Roman" panose="02020603050405020304" pitchFamily="18" charset="0"/>
              </a:rPr>
              <a:t>sonucu bir üst disiplin cezası verilen durumlarda, artık alt ceza indirimi imkânı yoktur.</a:t>
            </a:r>
          </a:p>
          <a:p>
            <a:pPr algn="just"/>
            <a:r>
              <a:rPr lang="tr-TR" sz="1800" dirty="0">
                <a:solidFill>
                  <a:srgbClr val="000000"/>
                </a:solidFill>
                <a:effectLst/>
                <a:latin typeface="Times New Roman" panose="02020603050405020304" pitchFamily="18" charset="0"/>
                <a:ea typeface="Times New Roman" panose="02020603050405020304" pitchFamily="18" charset="0"/>
              </a:rPr>
              <a:t>Disiplin cezası vermeye yetkili amir veya kurul kararlarında hangi tarihten itibaren uygulanacağı belirtilmediği takdirde, disiplin cezaları </a:t>
            </a:r>
            <a:r>
              <a:rPr lang="tr-TR" sz="1800" u="sng" dirty="0">
                <a:solidFill>
                  <a:srgbClr val="000000"/>
                </a:solidFill>
                <a:effectLst/>
                <a:latin typeface="Times New Roman" panose="02020603050405020304" pitchFamily="18" charset="0"/>
                <a:ea typeface="Times New Roman" panose="02020603050405020304" pitchFamily="18" charset="0"/>
              </a:rPr>
              <a:t>verildikleri tarihten itibaren</a:t>
            </a:r>
            <a:r>
              <a:rPr lang="tr-TR" sz="1800" dirty="0">
                <a:solidFill>
                  <a:srgbClr val="000000"/>
                </a:solidFill>
                <a:effectLst/>
                <a:latin typeface="Times New Roman" panose="02020603050405020304" pitchFamily="18" charset="0"/>
                <a:ea typeface="Times New Roman" panose="02020603050405020304" pitchFamily="18" charset="0"/>
              </a:rPr>
              <a:t> uygulanırlar.</a:t>
            </a:r>
            <a:endParaRPr lang="tr-TR" sz="1800" dirty="0">
              <a:effectLst/>
              <a:latin typeface="Times New Roman" panose="02020603050405020304" pitchFamily="18" charset="0"/>
              <a:ea typeface="Times New Roman" panose="02020603050405020304" pitchFamily="18" charset="0"/>
            </a:endParaRPr>
          </a:p>
          <a:p>
            <a:pPr algn="just"/>
            <a:endParaRPr lang="tr-TR" sz="1800" dirty="0">
              <a:effectLst/>
              <a:latin typeface="Times New Roman" panose="02020603050405020304" pitchFamily="18" charset="0"/>
              <a:ea typeface="Times New Roman" panose="02020603050405020304" pitchFamily="18" charset="0"/>
            </a:endParaRPr>
          </a:p>
          <a:p>
            <a:pPr algn="just"/>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490125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10456FA-A1F4-45EB-8A67-8CD49E075900}"/>
              </a:ext>
            </a:extLst>
          </p:cNvPr>
          <p:cNvSpPr>
            <a:spLocks noGrp="1"/>
          </p:cNvSpPr>
          <p:nvPr>
            <p:ph type="title"/>
          </p:nvPr>
        </p:nvSpPr>
        <p:spPr/>
        <p:txBody>
          <a:bodyPr/>
          <a:lstStyle/>
          <a:p>
            <a:r>
              <a:rPr lang="tr-TR" dirty="0"/>
              <a:t>MEVZUAT</a:t>
            </a:r>
          </a:p>
        </p:txBody>
      </p:sp>
      <p:sp>
        <p:nvSpPr>
          <p:cNvPr id="3" name="İçerik Yer Tutucusu 2">
            <a:extLst>
              <a:ext uri="{FF2B5EF4-FFF2-40B4-BE49-F238E27FC236}">
                <a16:creationId xmlns:a16="http://schemas.microsoft.com/office/drawing/2014/main" id="{37A7FDCD-0104-47E8-ABA1-194F7D29177A}"/>
              </a:ext>
            </a:extLst>
          </p:cNvPr>
          <p:cNvSpPr>
            <a:spLocks noGrp="1"/>
          </p:cNvSpPr>
          <p:nvPr>
            <p:ph idx="1"/>
          </p:nvPr>
        </p:nvSpPr>
        <p:spPr/>
        <p:txBody>
          <a:bodyPr/>
          <a:lstStyle/>
          <a:p>
            <a:pPr algn="just"/>
            <a:r>
              <a:rPr lang="tr-TR" sz="1800" dirty="0">
                <a:effectLst/>
                <a:latin typeface="Times New Roman" panose="02020603050405020304" pitchFamily="18" charset="0"/>
                <a:ea typeface="Calibri" panose="020F0502020204030204" pitchFamily="34" charset="0"/>
                <a:cs typeface="Times New Roman" panose="02020603050405020304" pitchFamily="18" charset="0"/>
              </a:rPr>
              <a:t>Disiplin soruşturmasının sonucu, hakkında disiplin soruşturması yürütülen </a:t>
            </a:r>
            <a:r>
              <a:rPr lang="tr-TR" sz="1800" u="sng" dirty="0">
                <a:effectLst/>
                <a:latin typeface="Times New Roman" panose="02020603050405020304" pitchFamily="18" charset="0"/>
                <a:ea typeface="Calibri" panose="020F0502020204030204" pitchFamily="34" charset="0"/>
                <a:cs typeface="Times New Roman" panose="02020603050405020304" pitchFamily="18" charset="0"/>
              </a:rPr>
              <a:t>öğrenci</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ile varsa </a:t>
            </a:r>
            <a:r>
              <a:rPr lang="tr-TR" sz="1800" u="sng" dirty="0">
                <a:effectLst/>
                <a:latin typeface="Times New Roman" panose="02020603050405020304" pitchFamily="18" charset="0"/>
                <a:ea typeface="Calibri" panose="020F0502020204030204" pitchFamily="34" charset="0"/>
                <a:cs typeface="Times New Roman" panose="02020603050405020304" pitchFamily="18" charset="0"/>
              </a:rPr>
              <a:t>mağdura</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bildirilir.</a:t>
            </a:r>
          </a:p>
          <a:p>
            <a:pPr algn="just"/>
            <a:r>
              <a:rPr lang="tr-TR" sz="1800" dirty="0">
                <a:effectLst/>
                <a:latin typeface="Times New Roman" panose="02020603050405020304" pitchFamily="18" charset="0"/>
                <a:ea typeface="Calibri" panose="020F0502020204030204" pitchFamily="34" charset="0"/>
                <a:cs typeface="Times New Roman" panose="02020603050405020304" pitchFamily="18" charset="0"/>
              </a:rPr>
              <a:t>Disiplin soruşturması sonunda verilen disiplin cezası, soruşturma açmaya yetkili amir tarafından yukarıda sayılanlara ilaveten; öğrenciye </a:t>
            </a:r>
            <a:r>
              <a:rPr lang="tr-TR" sz="1800" u="sng" dirty="0">
                <a:effectLst/>
                <a:latin typeface="Times New Roman" panose="02020603050405020304" pitchFamily="18" charset="0"/>
                <a:ea typeface="Calibri" panose="020F0502020204030204" pitchFamily="34" charset="0"/>
                <a:cs typeface="Times New Roman" panose="02020603050405020304" pitchFamily="18" charset="0"/>
              </a:rPr>
              <a:t>burs veya kredi veren kuruluşa ve Öğrenci İşleri Daire Başkanlığına</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bildirilir.</a:t>
            </a:r>
          </a:p>
          <a:p>
            <a:pPr algn="just"/>
            <a:r>
              <a:rPr lang="tr-TR" sz="1800" dirty="0">
                <a:effectLst/>
                <a:latin typeface="Times New Roman" panose="02020603050405020304" pitchFamily="18" charset="0"/>
                <a:ea typeface="Calibri" panose="020F0502020204030204" pitchFamily="34" charset="0"/>
                <a:cs typeface="Times New Roman" panose="02020603050405020304" pitchFamily="18" charset="0"/>
              </a:rPr>
              <a:t>Özel olarak düzenlenen haller hariç öğrenciye yapılacak tebligatta, 11/2/1959 tarihli ve 7201 sayılı </a:t>
            </a:r>
            <a:r>
              <a:rPr lang="tr-TR" sz="1800" u="sng" dirty="0">
                <a:effectLst/>
                <a:latin typeface="Times New Roman" panose="02020603050405020304" pitchFamily="18" charset="0"/>
                <a:ea typeface="Calibri" panose="020F0502020204030204" pitchFamily="34" charset="0"/>
                <a:cs typeface="Times New Roman" panose="02020603050405020304" pitchFamily="18" charset="0"/>
              </a:rPr>
              <a:t>Tebligat Kanunu</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hükümleri uygulanır. Ancak yükseköğretim kurumuna kaydolurken </a:t>
            </a:r>
            <a:r>
              <a:rPr lang="tr-TR" sz="1800" u="sng" dirty="0">
                <a:effectLst/>
                <a:latin typeface="Times New Roman" panose="02020603050405020304" pitchFamily="18" charset="0"/>
                <a:ea typeface="Calibri" panose="020F0502020204030204" pitchFamily="34" charset="0"/>
                <a:cs typeface="Times New Roman" panose="02020603050405020304" pitchFamily="18" charset="0"/>
              </a:rPr>
              <a:t>bildirdiği adresi değiştirdiği halde</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bunu mensubu bulunduğu yükseköğretim kurumuna </a:t>
            </a:r>
            <a:r>
              <a:rPr lang="tr-TR" sz="1800" u="sng" dirty="0">
                <a:effectLst/>
                <a:latin typeface="Times New Roman" panose="02020603050405020304" pitchFamily="18" charset="0"/>
                <a:ea typeface="Calibri" panose="020F0502020204030204" pitchFamily="34" charset="0"/>
                <a:cs typeface="Times New Roman" panose="02020603050405020304" pitchFamily="18" charset="0"/>
              </a:rPr>
              <a:t>bildirmeyen</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veya yanlış ya da eksik bildiren öğrenciye, yükseköğretim kurumunda kayıtlı adresine gönderilmiş tebligat, </a:t>
            </a:r>
            <a:r>
              <a:rPr lang="tr-TR" sz="1800" u="sng" dirty="0">
                <a:effectLst/>
                <a:latin typeface="Times New Roman" panose="02020603050405020304" pitchFamily="18" charset="0"/>
                <a:ea typeface="Calibri" panose="020F0502020204030204" pitchFamily="34" charset="0"/>
                <a:cs typeface="Times New Roman" panose="02020603050405020304" pitchFamily="18" charset="0"/>
              </a:rPr>
              <a:t>usulüne uygun tebligat sayılır</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a:t>
            </a:r>
          </a:p>
          <a:p>
            <a:pPr algn="just"/>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769552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CCA2A23-CEFA-41B0-A08D-89A12CBD27F7}"/>
              </a:ext>
            </a:extLst>
          </p:cNvPr>
          <p:cNvSpPr>
            <a:spLocks noGrp="1"/>
          </p:cNvSpPr>
          <p:nvPr>
            <p:ph type="title"/>
          </p:nvPr>
        </p:nvSpPr>
        <p:spPr/>
        <p:txBody>
          <a:bodyPr/>
          <a:lstStyle/>
          <a:p>
            <a:r>
              <a:rPr lang="tr-TR" dirty="0"/>
              <a:t>MEVZUAT</a:t>
            </a:r>
          </a:p>
        </p:txBody>
      </p:sp>
      <p:sp>
        <p:nvSpPr>
          <p:cNvPr id="3" name="İçerik Yer Tutucusu 2">
            <a:extLst>
              <a:ext uri="{FF2B5EF4-FFF2-40B4-BE49-F238E27FC236}">
                <a16:creationId xmlns:a16="http://schemas.microsoft.com/office/drawing/2014/main" id="{A1BC9B9F-1B16-442B-937C-24DCB11D93F6}"/>
              </a:ext>
            </a:extLst>
          </p:cNvPr>
          <p:cNvSpPr>
            <a:spLocks noGrp="1"/>
          </p:cNvSpPr>
          <p:nvPr>
            <p:ph idx="1"/>
          </p:nvPr>
        </p:nvSpPr>
        <p:spPr/>
        <p:txBody>
          <a:bodyPr/>
          <a:lstStyle/>
          <a:p>
            <a:pPr algn="just"/>
            <a:r>
              <a:rPr lang="tr-TR" sz="1800" dirty="0">
                <a:solidFill>
                  <a:srgbClr val="000000"/>
                </a:solidFill>
                <a:effectLst/>
                <a:latin typeface="Times New Roman" panose="02020603050405020304" pitchFamily="18" charset="0"/>
                <a:ea typeface="Times New Roman" panose="02020603050405020304" pitchFamily="18" charset="0"/>
              </a:rPr>
              <a:t>Disiplin amirleri ve kurullarınca verilen disiplin cezalarına karşı </a:t>
            </a:r>
            <a:r>
              <a:rPr lang="tr-TR" sz="1800" u="sng" dirty="0">
                <a:solidFill>
                  <a:schemeClr val="tx1"/>
                </a:solidFill>
                <a:effectLst/>
                <a:latin typeface="Times New Roman" panose="02020603050405020304" pitchFamily="18" charset="0"/>
                <a:ea typeface="Times New Roman" panose="02020603050405020304" pitchFamily="18" charset="0"/>
              </a:rPr>
              <a:t>15 GÜN</a:t>
            </a:r>
            <a:r>
              <a:rPr lang="tr-TR" sz="1800" dirty="0">
                <a:solidFill>
                  <a:schemeClr val="tx1"/>
                </a:solidFill>
                <a:effectLst/>
                <a:latin typeface="Times New Roman" panose="02020603050405020304" pitchFamily="18" charset="0"/>
                <a:ea typeface="Times New Roman" panose="02020603050405020304" pitchFamily="18" charset="0"/>
              </a:rPr>
              <a:t> </a:t>
            </a:r>
            <a:r>
              <a:rPr lang="tr-TR" sz="1800" dirty="0">
                <a:solidFill>
                  <a:srgbClr val="000000"/>
                </a:solidFill>
                <a:effectLst/>
                <a:latin typeface="Times New Roman" panose="02020603050405020304" pitchFamily="18" charset="0"/>
                <a:ea typeface="Times New Roman" panose="02020603050405020304" pitchFamily="18" charset="0"/>
              </a:rPr>
              <a:t>içinde </a:t>
            </a:r>
            <a:r>
              <a:rPr lang="tr-TR" sz="1800" u="sng" dirty="0">
                <a:solidFill>
                  <a:srgbClr val="000000"/>
                </a:solidFill>
                <a:effectLst/>
                <a:latin typeface="Times New Roman" panose="02020603050405020304" pitchFamily="18" charset="0"/>
                <a:ea typeface="Times New Roman" panose="02020603050405020304" pitchFamily="18" charset="0"/>
              </a:rPr>
              <a:t>üniversite yönetim kuruluna itiraz</a:t>
            </a:r>
            <a:r>
              <a:rPr lang="tr-TR" sz="1800" dirty="0">
                <a:solidFill>
                  <a:srgbClr val="000000"/>
                </a:solidFill>
                <a:effectLst/>
                <a:latin typeface="Times New Roman" panose="02020603050405020304" pitchFamily="18" charset="0"/>
                <a:ea typeface="Times New Roman" panose="02020603050405020304" pitchFamily="18" charset="0"/>
              </a:rPr>
              <a:t> edilebilir. Dosya kapsamında, disiplin suçunu oluşturan fiil sebebiyle doğrudan </a:t>
            </a:r>
            <a:r>
              <a:rPr lang="tr-TR" sz="1800" u="sng" dirty="0">
                <a:solidFill>
                  <a:srgbClr val="000000"/>
                </a:solidFill>
                <a:effectLst/>
                <a:latin typeface="Times New Roman" panose="02020603050405020304" pitchFamily="18" charset="0"/>
                <a:ea typeface="Times New Roman" panose="02020603050405020304" pitchFamily="18" charset="0"/>
              </a:rPr>
              <a:t>mağdur olan kişi de</a:t>
            </a:r>
            <a:r>
              <a:rPr lang="tr-TR" sz="1800" dirty="0">
                <a:solidFill>
                  <a:srgbClr val="000000"/>
                </a:solidFill>
                <a:effectLst/>
                <a:latin typeface="Times New Roman" panose="02020603050405020304" pitchFamily="18" charset="0"/>
                <a:ea typeface="Times New Roman" panose="02020603050405020304" pitchFamily="18" charset="0"/>
              </a:rPr>
              <a:t> aynı usulle karara </a:t>
            </a:r>
            <a:r>
              <a:rPr lang="tr-TR" sz="1800" u="sng" dirty="0">
                <a:solidFill>
                  <a:srgbClr val="000000"/>
                </a:solidFill>
                <a:effectLst/>
                <a:latin typeface="Times New Roman" panose="02020603050405020304" pitchFamily="18" charset="0"/>
                <a:ea typeface="Times New Roman" panose="02020603050405020304" pitchFamily="18" charset="0"/>
              </a:rPr>
              <a:t>itiraz edebilir</a:t>
            </a:r>
            <a:r>
              <a:rPr lang="tr-TR" sz="1800" dirty="0">
                <a:solidFill>
                  <a:srgbClr val="000000"/>
                </a:solidFill>
                <a:effectLst/>
                <a:latin typeface="Times New Roman" panose="02020603050405020304" pitchFamily="18" charset="0"/>
                <a:ea typeface="Times New Roman" panose="02020603050405020304" pitchFamily="18" charset="0"/>
              </a:rPr>
              <a:t>.</a:t>
            </a:r>
          </a:p>
          <a:p>
            <a:pPr algn="just"/>
            <a:r>
              <a:rPr lang="tr-TR" sz="1800" dirty="0">
                <a:solidFill>
                  <a:srgbClr val="000000"/>
                </a:solidFill>
                <a:effectLst/>
                <a:latin typeface="Times New Roman" panose="02020603050405020304" pitchFamily="18" charset="0"/>
                <a:ea typeface="Times New Roman" panose="02020603050405020304" pitchFamily="18" charset="0"/>
              </a:rPr>
              <a:t>İtiraz halinde; üniversite yönetim kurulu, </a:t>
            </a:r>
            <a:r>
              <a:rPr lang="tr-TR" sz="1800" u="sng" dirty="0">
                <a:solidFill>
                  <a:schemeClr val="tx1"/>
                </a:solidFill>
                <a:effectLst/>
                <a:latin typeface="Times New Roman" panose="02020603050405020304" pitchFamily="18" charset="0"/>
                <a:ea typeface="Times New Roman" panose="02020603050405020304" pitchFamily="18" charset="0"/>
              </a:rPr>
              <a:t>15 GÜN</a:t>
            </a:r>
            <a:r>
              <a:rPr lang="tr-TR" sz="1800" dirty="0">
                <a:solidFill>
                  <a:srgbClr val="FF0000"/>
                </a:solidFill>
                <a:effectLst/>
                <a:latin typeface="Times New Roman" panose="02020603050405020304" pitchFamily="18" charset="0"/>
                <a:ea typeface="Times New Roman" panose="02020603050405020304" pitchFamily="18" charset="0"/>
              </a:rPr>
              <a:t> </a:t>
            </a:r>
            <a:r>
              <a:rPr lang="tr-TR" sz="1800" dirty="0">
                <a:solidFill>
                  <a:srgbClr val="000000"/>
                </a:solidFill>
                <a:effectLst/>
                <a:latin typeface="Times New Roman" panose="02020603050405020304" pitchFamily="18" charset="0"/>
                <a:ea typeface="Times New Roman" panose="02020603050405020304" pitchFamily="18" charset="0"/>
              </a:rPr>
              <a:t>içinde </a:t>
            </a:r>
            <a:r>
              <a:rPr lang="tr-TR" sz="1800" u="sng" dirty="0">
                <a:solidFill>
                  <a:srgbClr val="000000"/>
                </a:solidFill>
                <a:effectLst/>
                <a:latin typeface="Times New Roman" panose="02020603050405020304" pitchFamily="18" charset="0"/>
                <a:ea typeface="Times New Roman" panose="02020603050405020304" pitchFamily="18" charset="0"/>
              </a:rPr>
              <a:t>itirazı kabul veya reddeder</a:t>
            </a:r>
            <a:r>
              <a:rPr lang="tr-TR" sz="1800" dirty="0">
                <a:solidFill>
                  <a:srgbClr val="000000"/>
                </a:solidFill>
                <a:effectLst/>
                <a:latin typeface="Times New Roman" panose="02020603050405020304" pitchFamily="18" charset="0"/>
                <a:ea typeface="Times New Roman" panose="02020603050405020304" pitchFamily="18" charset="0"/>
              </a:rPr>
              <a:t>. İtirazın kabulü halinde yetkili disiplin amiri veya kurulu </a:t>
            </a:r>
            <a:r>
              <a:rPr lang="tr-TR" sz="1800" u="sng" dirty="0">
                <a:solidFill>
                  <a:srgbClr val="000000"/>
                </a:solidFill>
                <a:effectLst/>
                <a:latin typeface="Times New Roman" panose="02020603050405020304" pitchFamily="18" charset="0"/>
                <a:ea typeface="Times New Roman" panose="02020603050405020304" pitchFamily="18" charset="0"/>
              </a:rPr>
              <a:t>kabul gerekçesini dikkate alarak</a:t>
            </a:r>
            <a:r>
              <a:rPr lang="tr-TR" sz="1800" dirty="0">
                <a:solidFill>
                  <a:srgbClr val="000000"/>
                </a:solidFill>
                <a:effectLst/>
                <a:latin typeface="Times New Roman" panose="02020603050405020304" pitchFamily="18" charset="0"/>
                <a:ea typeface="Times New Roman" panose="02020603050405020304" pitchFamily="18" charset="0"/>
              </a:rPr>
              <a:t> </a:t>
            </a:r>
            <a:r>
              <a:rPr lang="tr-TR" sz="1800" u="sng" dirty="0">
                <a:solidFill>
                  <a:schemeClr val="tx1"/>
                </a:solidFill>
                <a:effectLst/>
                <a:latin typeface="Times New Roman" panose="02020603050405020304" pitchFamily="18" charset="0"/>
                <a:ea typeface="Times New Roman" panose="02020603050405020304" pitchFamily="18" charset="0"/>
              </a:rPr>
              <a:t>30 GÜN</a:t>
            </a:r>
            <a:r>
              <a:rPr lang="tr-TR" sz="1800" dirty="0">
                <a:solidFill>
                  <a:srgbClr val="FF0000"/>
                </a:solidFill>
                <a:effectLst/>
                <a:latin typeface="Times New Roman" panose="02020603050405020304" pitchFamily="18" charset="0"/>
                <a:ea typeface="Times New Roman" panose="02020603050405020304" pitchFamily="18" charset="0"/>
              </a:rPr>
              <a:t> </a:t>
            </a:r>
            <a:r>
              <a:rPr lang="tr-TR" sz="1800" dirty="0">
                <a:solidFill>
                  <a:srgbClr val="000000"/>
                </a:solidFill>
                <a:effectLst/>
                <a:latin typeface="Times New Roman" panose="02020603050405020304" pitchFamily="18" charset="0"/>
                <a:ea typeface="Times New Roman" panose="02020603050405020304" pitchFamily="18" charset="0"/>
              </a:rPr>
              <a:t>içinde karar verir. </a:t>
            </a:r>
          </a:p>
          <a:p>
            <a:pPr algn="just"/>
            <a:r>
              <a:rPr lang="tr-TR" sz="1800" dirty="0">
                <a:solidFill>
                  <a:srgbClr val="000000"/>
                </a:solidFill>
                <a:effectLst/>
                <a:latin typeface="Times New Roman" panose="02020603050405020304" pitchFamily="18" charset="0"/>
                <a:ea typeface="Times New Roman" panose="02020603050405020304" pitchFamily="18" charset="0"/>
              </a:rPr>
              <a:t>T.C. Anayasasının 40. maddesi hükmü gereği, kişinin </a:t>
            </a:r>
            <a:r>
              <a:rPr lang="tr-TR" sz="1800" u="sng" dirty="0">
                <a:solidFill>
                  <a:schemeClr val="tx1"/>
                </a:solidFill>
                <a:effectLst/>
                <a:latin typeface="Times New Roman" panose="02020603050405020304" pitchFamily="18" charset="0"/>
                <a:ea typeface="Times New Roman" panose="02020603050405020304" pitchFamily="18" charset="0"/>
              </a:rPr>
              <a:t>altmış günlük süre içerisinde idari yargı yoluna başvurma hakkı olduğu</a:t>
            </a:r>
            <a:r>
              <a:rPr lang="tr-TR" sz="1800" dirty="0">
                <a:effectLst/>
                <a:latin typeface="Times New Roman" panose="02020603050405020304" pitchFamily="18" charset="0"/>
                <a:ea typeface="Times New Roman" panose="02020603050405020304" pitchFamily="18" charset="0"/>
              </a:rPr>
              <a:t> kararda mutlaka belirtilmek suretiyle verilen kesin karar ilgiliye tebliğ edilir.</a:t>
            </a:r>
          </a:p>
          <a:p>
            <a:pPr algn="just"/>
            <a:endParaRPr lang="tr-TR" sz="1800" dirty="0">
              <a:effectLst/>
              <a:latin typeface="Times New Roman" panose="02020603050405020304" pitchFamily="18" charset="0"/>
              <a:ea typeface="Times New Roman" panose="02020603050405020304" pitchFamily="18" charset="0"/>
            </a:endParaRPr>
          </a:p>
          <a:p>
            <a:endParaRPr lang="tr-TR" dirty="0"/>
          </a:p>
        </p:txBody>
      </p:sp>
    </p:spTree>
    <p:extLst>
      <p:ext uri="{BB962C8B-B14F-4D97-AF65-F5344CB8AC3E}">
        <p14:creationId xmlns:p14="http://schemas.microsoft.com/office/powerpoint/2010/main" val="24945946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8DCEDA8-27C8-40D2-83F6-81D594BC92BD}"/>
              </a:ext>
            </a:extLst>
          </p:cNvPr>
          <p:cNvSpPr>
            <a:spLocks noGrp="1"/>
          </p:cNvSpPr>
          <p:nvPr>
            <p:ph type="title"/>
          </p:nvPr>
        </p:nvSpPr>
        <p:spPr/>
        <p:txBody>
          <a:bodyPr/>
          <a:lstStyle/>
          <a:p>
            <a:r>
              <a:rPr lang="tr-TR" dirty="0"/>
              <a:t>MEVZUAT</a:t>
            </a:r>
          </a:p>
        </p:txBody>
      </p:sp>
      <p:sp>
        <p:nvSpPr>
          <p:cNvPr id="3" name="İçerik Yer Tutucusu 2">
            <a:extLst>
              <a:ext uri="{FF2B5EF4-FFF2-40B4-BE49-F238E27FC236}">
                <a16:creationId xmlns:a16="http://schemas.microsoft.com/office/drawing/2014/main" id="{D0F2E7BC-00D2-4782-887B-43C2FECB4E78}"/>
              </a:ext>
            </a:extLst>
          </p:cNvPr>
          <p:cNvSpPr>
            <a:spLocks noGrp="1"/>
          </p:cNvSpPr>
          <p:nvPr>
            <p:ph idx="1"/>
          </p:nvPr>
        </p:nvSpPr>
        <p:spPr/>
        <p:txBody>
          <a:bodyPr>
            <a:normAutofit lnSpcReduction="10000"/>
          </a:bodyPr>
          <a:lstStyle/>
          <a:p>
            <a:pPr algn="just"/>
            <a:r>
              <a:rPr lang="tr-TR" sz="1800" dirty="0">
                <a:effectLst/>
                <a:latin typeface="Times New Roman" panose="02020603050405020304" pitchFamily="18" charset="0"/>
                <a:ea typeface="Times New Roman" panose="02020603050405020304" pitchFamily="18" charset="0"/>
                <a:cs typeface="Times New Roman" panose="02020603050405020304" pitchFamily="18" charset="0"/>
              </a:rPr>
              <a:t>Disiplin cezası verilmesini gerektiren fiilin işlendiğini öğrenen disiplin amiri, </a:t>
            </a:r>
            <a:r>
              <a:rPr lang="tr-TR" sz="1800" dirty="0">
                <a:effectLst/>
                <a:latin typeface="Times New Roman" panose="02020603050405020304" pitchFamily="18" charset="0"/>
                <a:ea typeface="Calibri" panose="020F0502020204030204" pitchFamily="34" charset="0"/>
              </a:rPr>
              <a:t>disiplin soruşturmasını </a:t>
            </a:r>
            <a:r>
              <a:rPr lang="tr-TR" sz="1800" u="sng" dirty="0">
                <a:effectLst/>
                <a:latin typeface="Times New Roman" panose="02020603050405020304" pitchFamily="18" charset="0"/>
                <a:ea typeface="Calibri" panose="020F0502020204030204" pitchFamily="34" charset="0"/>
              </a:rPr>
              <a:t>derhal</a:t>
            </a:r>
            <a:r>
              <a:rPr lang="tr-TR" sz="1800" b="1" dirty="0">
                <a:solidFill>
                  <a:srgbClr val="FF0000"/>
                </a:solidFill>
                <a:effectLst/>
                <a:latin typeface="Times New Roman" panose="02020603050405020304" pitchFamily="18" charset="0"/>
                <a:ea typeface="Calibri" panose="020F0502020204030204" pitchFamily="34" charset="0"/>
              </a:rPr>
              <a:t> </a:t>
            </a:r>
            <a:r>
              <a:rPr lang="tr-TR" sz="1800" dirty="0">
                <a:effectLst/>
                <a:latin typeface="Times New Roman" panose="02020603050405020304" pitchFamily="18" charset="0"/>
                <a:ea typeface="Calibri" panose="020F0502020204030204" pitchFamily="34" charset="0"/>
              </a:rPr>
              <a:t>başlatır.</a:t>
            </a:r>
            <a:r>
              <a:rPr lang="tr-TR"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1800" dirty="0">
                <a:effectLst/>
                <a:latin typeface="Times New Roman" panose="02020603050405020304" pitchFamily="18" charset="0"/>
                <a:ea typeface="Times New Roman" panose="02020603050405020304" pitchFamily="18" charset="0"/>
              </a:rPr>
              <a:t>Kınama, yükseköğretim kurumundan bir haftadan bir aya kadar uzaklaştırma cezalarında </a:t>
            </a:r>
            <a:r>
              <a:rPr lang="tr-TR" sz="1800" u="sng" dirty="0">
                <a:solidFill>
                  <a:schemeClr val="tx1"/>
                </a:solidFill>
                <a:effectLst/>
                <a:latin typeface="Times New Roman" panose="02020603050405020304" pitchFamily="18" charset="0"/>
                <a:ea typeface="Times New Roman" panose="02020603050405020304" pitchFamily="18" charset="0"/>
              </a:rPr>
              <a:t>1 AY</a:t>
            </a:r>
            <a:r>
              <a:rPr lang="tr-TR" sz="1800" dirty="0">
                <a:solidFill>
                  <a:schemeClr val="tx1"/>
                </a:solidFill>
                <a:effectLst/>
                <a:latin typeface="Times New Roman" panose="02020603050405020304" pitchFamily="18" charset="0"/>
                <a:ea typeface="Times New Roman" panose="02020603050405020304" pitchFamily="18" charset="0"/>
              </a:rPr>
              <a:t> </a:t>
            </a:r>
            <a:r>
              <a:rPr lang="tr-TR" sz="1800" dirty="0">
                <a:effectLst/>
                <a:latin typeface="Times New Roman" panose="02020603050405020304" pitchFamily="18" charset="0"/>
                <a:ea typeface="Times New Roman" panose="02020603050405020304" pitchFamily="18" charset="0"/>
              </a:rPr>
              <a:t>içinde; yükseköğretim kurumundan bir veya iki yarıyıl için uzaklaştırma ile yükseköğretim kurumundan çıkarma cezalarında </a:t>
            </a:r>
            <a:r>
              <a:rPr lang="tr-TR" sz="1800" u="sng" dirty="0">
                <a:solidFill>
                  <a:schemeClr val="tx1"/>
                </a:solidFill>
                <a:effectLst/>
                <a:latin typeface="Times New Roman" panose="02020603050405020304" pitchFamily="18" charset="0"/>
                <a:ea typeface="Times New Roman" panose="02020603050405020304" pitchFamily="18" charset="0"/>
              </a:rPr>
              <a:t>3 AY</a:t>
            </a:r>
            <a:r>
              <a:rPr lang="tr-TR" sz="1800" dirty="0">
                <a:solidFill>
                  <a:schemeClr val="tx1"/>
                </a:solidFill>
                <a:effectLst/>
                <a:latin typeface="Times New Roman" panose="02020603050405020304" pitchFamily="18" charset="0"/>
                <a:ea typeface="Times New Roman" panose="02020603050405020304" pitchFamily="18" charset="0"/>
              </a:rPr>
              <a:t> </a:t>
            </a:r>
            <a:r>
              <a:rPr lang="tr-TR" sz="1800" dirty="0">
                <a:effectLst/>
                <a:latin typeface="Times New Roman" panose="02020603050405020304" pitchFamily="18" charset="0"/>
                <a:ea typeface="Times New Roman" panose="02020603050405020304" pitchFamily="18" charset="0"/>
              </a:rPr>
              <a:t>içinde disiplin soruşturmasına </a:t>
            </a:r>
            <a:r>
              <a:rPr lang="tr-TR" sz="1800" u="sng" dirty="0">
                <a:effectLst/>
                <a:latin typeface="Times New Roman" panose="02020603050405020304" pitchFamily="18" charset="0"/>
                <a:ea typeface="Times New Roman" panose="02020603050405020304" pitchFamily="18" charset="0"/>
              </a:rPr>
              <a:t>başlanmadığı takdirde</a:t>
            </a:r>
            <a:r>
              <a:rPr lang="tr-TR" sz="1800" dirty="0">
                <a:effectLst/>
                <a:latin typeface="Times New Roman" panose="02020603050405020304" pitchFamily="18" charset="0"/>
                <a:ea typeface="Times New Roman" panose="02020603050405020304" pitchFamily="18" charset="0"/>
              </a:rPr>
              <a:t>, disiplin cezası verme yetkisi </a:t>
            </a:r>
            <a:r>
              <a:rPr lang="tr-TR" sz="1800" u="sng" dirty="0">
                <a:effectLst/>
                <a:latin typeface="Times New Roman" panose="02020603050405020304" pitchFamily="18" charset="0"/>
                <a:ea typeface="Times New Roman" panose="02020603050405020304" pitchFamily="18" charset="0"/>
              </a:rPr>
              <a:t>zamanaşımına uğrar</a:t>
            </a:r>
            <a:r>
              <a:rPr lang="tr-TR" sz="1800" dirty="0">
                <a:effectLst/>
                <a:latin typeface="Times New Roman" panose="02020603050405020304" pitchFamily="18" charset="0"/>
                <a:ea typeface="Times New Roman" panose="02020603050405020304" pitchFamily="18" charset="0"/>
              </a:rPr>
              <a:t>.</a:t>
            </a:r>
            <a:endParaRPr lang="tr-TR"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tr-TR" sz="1800" dirty="0">
                <a:effectLst/>
                <a:latin typeface="Times New Roman" panose="02020603050405020304" pitchFamily="18" charset="0"/>
                <a:ea typeface="Calibri" panose="020F0502020204030204" pitchFamily="34" charset="0"/>
                <a:cs typeface="Times New Roman" panose="02020603050405020304" pitchFamily="18" charset="0"/>
              </a:rPr>
              <a:t>Bir fakülte, enstitü, konservatuvar, yüksekokul veya meslek yüksekokulu içinde öğrencilerin işlemiş oldukları disiplin suçlarından dolayı soruşturma açmaya; </a:t>
            </a:r>
            <a:r>
              <a:rPr lang="tr-TR"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ilgili </a:t>
            </a:r>
            <a:r>
              <a:rPr lang="tr-TR" sz="1800" u="sng"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fakülte dekanı, enstitü, konservatuvar, yüksekokul veya meslek yüksekokulu müdürü</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yetkilidir. </a:t>
            </a:r>
            <a:r>
              <a:rPr lang="tr-TR" sz="1800" dirty="0">
                <a:effectLst/>
                <a:latin typeface="Times New Roman" panose="02020603050405020304" pitchFamily="18" charset="0"/>
                <a:ea typeface="Calibri" panose="020F0502020204030204" pitchFamily="34" charset="0"/>
              </a:rPr>
              <a:t>Yükseköğretim kurumları içinde veya dışında, müşterek alan ya da mekânlarda işlenen disiplin suçları, öğrencilerin toplu olarak işledikleri disiplin suçları ile birden çok fakülte, enstitü, konservatuvar, yüksekokul veya meslek yüksekokulu öğrencilerinin birlikte işledikleri disiplin suçlarında, soruşturma açmaya </a:t>
            </a:r>
            <a:r>
              <a:rPr lang="tr-TR" sz="1800" u="sng" dirty="0">
                <a:solidFill>
                  <a:schemeClr val="tx1"/>
                </a:solidFill>
                <a:effectLst/>
                <a:latin typeface="Times New Roman" panose="02020603050405020304" pitchFamily="18" charset="0"/>
                <a:ea typeface="Calibri" panose="020F0502020204030204" pitchFamily="34" charset="0"/>
              </a:rPr>
              <a:t>rektör</a:t>
            </a:r>
            <a:r>
              <a:rPr lang="tr-TR" sz="1800" dirty="0">
                <a:solidFill>
                  <a:schemeClr val="tx1"/>
                </a:solidFill>
                <a:effectLst/>
                <a:latin typeface="Times New Roman" panose="02020603050405020304" pitchFamily="18" charset="0"/>
                <a:ea typeface="Calibri" panose="020F0502020204030204" pitchFamily="34" charset="0"/>
              </a:rPr>
              <a:t> </a:t>
            </a:r>
            <a:r>
              <a:rPr lang="tr-TR" sz="1800" dirty="0">
                <a:effectLst/>
                <a:latin typeface="Times New Roman" panose="02020603050405020304" pitchFamily="18" charset="0"/>
                <a:ea typeface="Calibri" panose="020F0502020204030204" pitchFamily="34" charset="0"/>
              </a:rPr>
              <a:t>yetkilidir.</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tr-TR"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098711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780B52D-E410-4092-A952-3FED59DB0D84}"/>
              </a:ext>
            </a:extLst>
          </p:cNvPr>
          <p:cNvSpPr>
            <a:spLocks noGrp="1"/>
          </p:cNvSpPr>
          <p:nvPr>
            <p:ph type="title"/>
          </p:nvPr>
        </p:nvSpPr>
        <p:spPr/>
        <p:txBody>
          <a:bodyPr/>
          <a:lstStyle/>
          <a:p>
            <a:r>
              <a:rPr lang="tr-TR" dirty="0"/>
              <a:t>MEVZUAT</a:t>
            </a:r>
          </a:p>
        </p:txBody>
      </p:sp>
      <p:sp>
        <p:nvSpPr>
          <p:cNvPr id="3" name="İçerik Yer Tutucusu 2">
            <a:extLst>
              <a:ext uri="{FF2B5EF4-FFF2-40B4-BE49-F238E27FC236}">
                <a16:creationId xmlns:a16="http://schemas.microsoft.com/office/drawing/2014/main" id="{CDAAC89B-B23C-4CD9-B3D7-FF682417E879}"/>
              </a:ext>
            </a:extLst>
          </p:cNvPr>
          <p:cNvSpPr>
            <a:spLocks noGrp="1"/>
          </p:cNvSpPr>
          <p:nvPr>
            <p:ph idx="1"/>
          </p:nvPr>
        </p:nvSpPr>
        <p:spPr/>
        <p:txBody>
          <a:bodyPr>
            <a:normAutofit/>
          </a:bodyPr>
          <a:lstStyle/>
          <a:p>
            <a:pPr algn="just"/>
            <a:r>
              <a:rPr lang="tr-TR" sz="1800" dirty="0">
                <a:effectLst/>
                <a:latin typeface="Times New Roman" panose="02020603050405020304" pitchFamily="18" charset="0"/>
                <a:ea typeface="Times New Roman" panose="02020603050405020304" pitchFamily="18" charset="0"/>
              </a:rPr>
              <a:t>Disiplin soruşturmaları, </a:t>
            </a:r>
            <a:r>
              <a:rPr lang="tr-TR" sz="1800" u="sng" dirty="0">
                <a:effectLst/>
                <a:latin typeface="Times New Roman" panose="02020603050405020304" pitchFamily="18" charset="0"/>
                <a:ea typeface="Times New Roman" panose="02020603050405020304" pitchFamily="18" charset="0"/>
              </a:rPr>
              <a:t>kural olarak</a:t>
            </a:r>
            <a:r>
              <a:rPr lang="tr-TR" sz="1800" dirty="0">
                <a:effectLst/>
                <a:latin typeface="Times New Roman" panose="02020603050405020304" pitchFamily="18" charset="0"/>
                <a:ea typeface="Times New Roman" panose="02020603050405020304" pitchFamily="18" charset="0"/>
              </a:rPr>
              <a:t> görevlendirme yazısının tebliğ tarihinden itibaren </a:t>
            </a:r>
            <a:r>
              <a:rPr lang="tr-TR" sz="1800" u="sng" dirty="0">
                <a:solidFill>
                  <a:schemeClr val="tx1"/>
                </a:solidFill>
                <a:effectLst/>
                <a:latin typeface="Times New Roman" panose="02020603050405020304" pitchFamily="18" charset="0"/>
                <a:ea typeface="Times New Roman" panose="02020603050405020304" pitchFamily="18" charset="0"/>
              </a:rPr>
              <a:t>30 GÜN</a:t>
            </a:r>
            <a:r>
              <a:rPr lang="tr-TR" sz="1800" dirty="0">
                <a:solidFill>
                  <a:schemeClr val="tx1"/>
                </a:solidFill>
                <a:effectLst/>
                <a:latin typeface="Times New Roman" panose="02020603050405020304" pitchFamily="18" charset="0"/>
                <a:ea typeface="Times New Roman" panose="02020603050405020304" pitchFamily="18" charset="0"/>
              </a:rPr>
              <a:t> </a:t>
            </a:r>
            <a:r>
              <a:rPr lang="tr-TR" sz="1800" dirty="0">
                <a:effectLst/>
                <a:latin typeface="Times New Roman" panose="02020603050405020304" pitchFamily="18" charset="0"/>
                <a:ea typeface="Times New Roman" panose="02020603050405020304" pitchFamily="18" charset="0"/>
              </a:rPr>
              <a:t>içerisinde tamamlanmalıdır. </a:t>
            </a:r>
            <a:r>
              <a:rPr lang="tr-TR" sz="1800" u="sng" dirty="0">
                <a:effectLst/>
                <a:latin typeface="Times New Roman" panose="02020603050405020304" pitchFamily="18" charset="0"/>
                <a:ea typeface="Times New Roman" panose="02020603050405020304" pitchFamily="18" charset="0"/>
              </a:rPr>
              <a:t>Zorunlu durumlarda</a:t>
            </a:r>
            <a:r>
              <a:rPr lang="tr-TR" sz="1800" dirty="0">
                <a:effectLst/>
                <a:latin typeface="Times New Roman" panose="02020603050405020304" pitchFamily="18" charset="0"/>
                <a:ea typeface="Times New Roman" panose="02020603050405020304" pitchFamily="18" charset="0"/>
              </a:rPr>
              <a:t> disiplin amirine </a:t>
            </a:r>
            <a:r>
              <a:rPr lang="tr-TR" sz="1800" u="sng" dirty="0">
                <a:effectLst/>
                <a:latin typeface="Times New Roman" panose="02020603050405020304" pitchFamily="18" charset="0"/>
                <a:ea typeface="Times New Roman" panose="02020603050405020304" pitchFamily="18" charset="0"/>
              </a:rPr>
              <a:t>gerekçeli</a:t>
            </a:r>
            <a:r>
              <a:rPr lang="tr-TR" sz="1800" dirty="0">
                <a:effectLst/>
                <a:latin typeface="Times New Roman" panose="02020603050405020304" pitchFamily="18" charset="0"/>
                <a:ea typeface="Times New Roman" panose="02020603050405020304" pitchFamily="18" charset="0"/>
              </a:rPr>
              <a:t> başvuru yapılarak ek süre alınabilir. Disiplin amiri, sunulan gerekçeyi ve zamanaşımı sürelerini dikkate alarak </a:t>
            </a:r>
            <a:r>
              <a:rPr lang="tr-TR" sz="1800" u="sng" dirty="0">
                <a:effectLst/>
                <a:latin typeface="Times New Roman" panose="02020603050405020304" pitchFamily="18" charset="0"/>
                <a:ea typeface="Times New Roman" panose="02020603050405020304" pitchFamily="18" charset="0"/>
              </a:rPr>
              <a:t>her defasında </a:t>
            </a:r>
            <a:r>
              <a:rPr lang="tr-TR" sz="1800" b="1" u="sng" dirty="0">
                <a:effectLst/>
                <a:latin typeface="Times New Roman" panose="02020603050405020304" pitchFamily="18" charset="0"/>
                <a:ea typeface="Times New Roman" panose="02020603050405020304" pitchFamily="18" charset="0"/>
              </a:rPr>
              <a:t>otuz günü</a:t>
            </a:r>
            <a:r>
              <a:rPr lang="tr-TR" sz="1800" u="sng" dirty="0">
                <a:effectLst/>
                <a:latin typeface="Times New Roman" panose="02020603050405020304" pitchFamily="18" charset="0"/>
                <a:ea typeface="Times New Roman" panose="02020603050405020304" pitchFamily="18" charset="0"/>
              </a:rPr>
              <a:t> geçmemek üzere </a:t>
            </a:r>
            <a:r>
              <a:rPr lang="tr-TR" sz="1800" b="1" u="sng" dirty="0">
                <a:effectLst/>
                <a:latin typeface="Times New Roman" panose="02020603050405020304" pitchFamily="18" charset="0"/>
                <a:ea typeface="Times New Roman" panose="02020603050405020304" pitchFamily="18" charset="0"/>
              </a:rPr>
              <a:t>altmış güne</a:t>
            </a:r>
            <a:r>
              <a:rPr lang="tr-TR" sz="1800" u="sng" dirty="0">
                <a:effectLst/>
                <a:latin typeface="Times New Roman" panose="02020603050405020304" pitchFamily="18" charset="0"/>
                <a:ea typeface="Times New Roman" panose="02020603050405020304" pitchFamily="18" charset="0"/>
              </a:rPr>
              <a:t> kadar, toplu olarak işlenen suçlarda ise </a:t>
            </a:r>
            <a:r>
              <a:rPr lang="tr-TR" sz="1800" b="1" u="sng" dirty="0">
                <a:effectLst/>
                <a:latin typeface="Times New Roman" panose="02020603050405020304" pitchFamily="18" charset="0"/>
                <a:ea typeface="Times New Roman" panose="02020603050405020304" pitchFamily="18" charset="0"/>
              </a:rPr>
              <a:t>doksan güne</a:t>
            </a:r>
            <a:r>
              <a:rPr lang="tr-TR" sz="1800" u="sng" dirty="0">
                <a:effectLst/>
                <a:latin typeface="Times New Roman" panose="02020603050405020304" pitchFamily="18" charset="0"/>
                <a:ea typeface="Times New Roman" panose="02020603050405020304" pitchFamily="18" charset="0"/>
              </a:rPr>
              <a:t> kadar</a:t>
            </a:r>
            <a:r>
              <a:rPr lang="tr-TR" sz="1800" dirty="0">
                <a:effectLst/>
                <a:latin typeface="Times New Roman" panose="02020603050405020304" pitchFamily="18" charset="0"/>
                <a:ea typeface="Times New Roman" panose="02020603050405020304" pitchFamily="18" charset="0"/>
              </a:rPr>
              <a:t> ek süre verebilir. </a:t>
            </a:r>
          </a:p>
        </p:txBody>
      </p:sp>
    </p:spTree>
    <p:extLst>
      <p:ext uri="{BB962C8B-B14F-4D97-AF65-F5344CB8AC3E}">
        <p14:creationId xmlns:p14="http://schemas.microsoft.com/office/powerpoint/2010/main" val="34804337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A2BD21F-DE67-4E30-A4B8-2FC96901AF66}"/>
              </a:ext>
            </a:extLst>
          </p:cNvPr>
          <p:cNvSpPr>
            <a:spLocks noGrp="1"/>
          </p:cNvSpPr>
          <p:nvPr>
            <p:ph type="title"/>
          </p:nvPr>
        </p:nvSpPr>
        <p:spPr/>
        <p:txBody>
          <a:bodyPr/>
          <a:lstStyle/>
          <a:p>
            <a:r>
              <a:rPr lang="tr-TR" dirty="0"/>
              <a:t>MEVZUAT</a:t>
            </a:r>
          </a:p>
        </p:txBody>
      </p:sp>
      <p:sp>
        <p:nvSpPr>
          <p:cNvPr id="3" name="İçerik Yer Tutucusu 2">
            <a:extLst>
              <a:ext uri="{FF2B5EF4-FFF2-40B4-BE49-F238E27FC236}">
                <a16:creationId xmlns:a16="http://schemas.microsoft.com/office/drawing/2014/main" id="{94F9C760-9894-4995-B6E8-0D3CE2CA5C85}"/>
              </a:ext>
            </a:extLst>
          </p:cNvPr>
          <p:cNvSpPr>
            <a:spLocks noGrp="1"/>
          </p:cNvSpPr>
          <p:nvPr>
            <p:ph idx="1"/>
          </p:nvPr>
        </p:nvSpPr>
        <p:spPr/>
        <p:txBody>
          <a:bodyPr>
            <a:normAutofit/>
          </a:bodyPr>
          <a:lstStyle/>
          <a:p>
            <a:pPr algn="just"/>
            <a:r>
              <a:rPr lang="tr-TR" sz="1800" dirty="0">
                <a:latin typeface="Times New Roman" panose="02020603050405020304" pitchFamily="18" charset="0"/>
                <a:ea typeface="Times New Roman" panose="02020603050405020304" pitchFamily="18" charset="0"/>
              </a:rPr>
              <a:t>Soruşturmacı; toplanması gereken bilgi ve belgeleri ilgili makamlardan talep eder, şikayetçiyi ve varsa tanıkları ifadeye çağırır, soruşturulanın savunmasını alır, soruşturulanın sicil özetini talep eder soruşturma raporu hazırlar ve soruşturma dosyasını üst yazı ile birlikte teslim eder.</a:t>
            </a:r>
          </a:p>
          <a:p>
            <a:pPr algn="just"/>
            <a:r>
              <a:rPr lang="tr-TR" sz="1800" dirty="0">
                <a:effectLst/>
                <a:latin typeface="Times New Roman" panose="02020603050405020304" pitchFamily="18" charset="0"/>
                <a:ea typeface="Times New Roman" panose="02020603050405020304" pitchFamily="18" charset="0"/>
              </a:rPr>
              <a:t>Soruşturulan kişinin ifadeye çağrılması ile ifadesinin alınması tarihleri arasında </a:t>
            </a:r>
            <a:r>
              <a:rPr lang="tr-TR" sz="1800" u="sng" dirty="0">
                <a:effectLst/>
                <a:latin typeface="Times New Roman" panose="02020603050405020304" pitchFamily="18" charset="0"/>
                <a:ea typeface="Times New Roman" panose="02020603050405020304" pitchFamily="18" charset="0"/>
              </a:rPr>
              <a:t>en az </a:t>
            </a:r>
            <a:r>
              <a:rPr lang="tr-TR" sz="1800" u="sng" dirty="0">
                <a:solidFill>
                  <a:schemeClr val="tx1"/>
                </a:solidFill>
                <a:effectLst/>
                <a:latin typeface="Times New Roman" panose="02020603050405020304" pitchFamily="18" charset="0"/>
                <a:ea typeface="Times New Roman" panose="02020603050405020304" pitchFamily="18" charset="0"/>
              </a:rPr>
              <a:t>7 GÜN</a:t>
            </a:r>
            <a:r>
              <a:rPr lang="tr-TR" sz="1800" dirty="0">
                <a:solidFill>
                  <a:schemeClr val="tx1"/>
                </a:solidFill>
                <a:effectLst/>
                <a:latin typeface="Times New Roman" panose="02020603050405020304" pitchFamily="18" charset="0"/>
                <a:ea typeface="Times New Roman" panose="02020603050405020304" pitchFamily="18" charset="0"/>
              </a:rPr>
              <a:t> </a:t>
            </a:r>
            <a:r>
              <a:rPr lang="tr-TR" sz="1800" dirty="0">
                <a:effectLst/>
                <a:latin typeface="Times New Roman" panose="02020603050405020304" pitchFamily="18" charset="0"/>
                <a:ea typeface="Times New Roman" panose="02020603050405020304" pitchFamily="18" charset="0"/>
              </a:rPr>
              <a:t>bulunmalıdır. </a:t>
            </a:r>
          </a:p>
          <a:p>
            <a:pPr algn="just"/>
            <a:r>
              <a:rPr lang="tr-TR" sz="1800" dirty="0">
                <a:effectLst/>
                <a:latin typeface="Times New Roman" panose="02020603050405020304" pitchFamily="18" charset="0"/>
                <a:ea typeface="Times New Roman" panose="02020603050405020304" pitchFamily="18" charset="0"/>
              </a:rPr>
              <a:t>Savunmaya davet yazısı, </a:t>
            </a:r>
            <a:r>
              <a:rPr lang="tr-TR" sz="1800" u="sng" dirty="0">
                <a:solidFill>
                  <a:schemeClr val="tx1"/>
                </a:solidFill>
                <a:effectLst/>
                <a:latin typeface="Times New Roman" panose="02020603050405020304" pitchFamily="18" charset="0"/>
                <a:ea typeface="Times New Roman" panose="02020603050405020304" pitchFamily="18" charset="0"/>
              </a:rPr>
              <a:t>Öğrenci Bilgi Sistemi</a:t>
            </a:r>
            <a:r>
              <a:rPr lang="tr-TR" sz="1800" dirty="0">
                <a:solidFill>
                  <a:schemeClr val="tx1"/>
                </a:solidFill>
                <a:effectLst/>
                <a:latin typeface="Times New Roman" panose="02020603050405020304" pitchFamily="18" charset="0"/>
                <a:ea typeface="Times New Roman" panose="02020603050405020304" pitchFamily="18" charset="0"/>
              </a:rPr>
              <a:t> </a:t>
            </a:r>
            <a:r>
              <a:rPr lang="tr-TR" sz="1800" dirty="0">
                <a:effectLst/>
                <a:latin typeface="Times New Roman" panose="02020603050405020304" pitchFamily="18" charset="0"/>
                <a:ea typeface="Times New Roman" panose="02020603050405020304" pitchFamily="18" charset="0"/>
              </a:rPr>
              <a:t>üzerinden veya </a:t>
            </a:r>
            <a:r>
              <a:rPr lang="tr-TR" sz="1800" u="sng" dirty="0">
                <a:solidFill>
                  <a:schemeClr val="tx1"/>
                </a:solidFill>
                <a:effectLst/>
                <a:latin typeface="Times New Roman" panose="02020603050405020304" pitchFamily="18" charset="0"/>
                <a:ea typeface="Times New Roman" panose="02020603050405020304" pitchFamily="18" charset="0"/>
              </a:rPr>
              <a:t>elektronik posta</a:t>
            </a:r>
            <a:r>
              <a:rPr lang="tr-TR" sz="1800" dirty="0">
                <a:solidFill>
                  <a:srgbClr val="FF0000"/>
                </a:solidFill>
                <a:effectLst/>
                <a:latin typeface="Times New Roman" panose="02020603050405020304" pitchFamily="18" charset="0"/>
                <a:ea typeface="Times New Roman" panose="02020603050405020304" pitchFamily="18" charset="0"/>
              </a:rPr>
              <a:t> </a:t>
            </a:r>
            <a:r>
              <a:rPr lang="tr-TR" sz="1800" dirty="0">
                <a:effectLst/>
                <a:latin typeface="Times New Roman" panose="02020603050405020304" pitchFamily="18" charset="0"/>
                <a:ea typeface="Times New Roman" panose="02020603050405020304" pitchFamily="18" charset="0"/>
              </a:rPr>
              <a:t>ya da </a:t>
            </a:r>
            <a:r>
              <a:rPr lang="tr-TR" sz="1800" u="sng" dirty="0">
                <a:solidFill>
                  <a:schemeClr val="tx1"/>
                </a:solidFill>
                <a:effectLst/>
                <a:latin typeface="Times New Roman" panose="02020603050405020304" pitchFamily="18" charset="0"/>
                <a:ea typeface="Times New Roman" panose="02020603050405020304" pitchFamily="18" charset="0"/>
              </a:rPr>
              <a:t>kısa mesaj</a:t>
            </a:r>
            <a:r>
              <a:rPr lang="tr-TR" sz="1800" dirty="0">
                <a:solidFill>
                  <a:srgbClr val="FF0000"/>
                </a:solidFill>
                <a:effectLst/>
                <a:latin typeface="Times New Roman" panose="02020603050405020304" pitchFamily="18" charset="0"/>
                <a:ea typeface="Times New Roman" panose="02020603050405020304" pitchFamily="18" charset="0"/>
              </a:rPr>
              <a:t> </a:t>
            </a:r>
            <a:r>
              <a:rPr lang="tr-TR" sz="1800" dirty="0">
                <a:effectLst/>
                <a:latin typeface="Times New Roman" panose="02020603050405020304" pitchFamily="18" charset="0"/>
                <a:ea typeface="Times New Roman" panose="02020603050405020304" pitchFamily="18" charset="0"/>
              </a:rPr>
              <a:t>ile </a:t>
            </a:r>
            <a:r>
              <a:rPr lang="tr-TR" sz="1800" dirty="0">
                <a:latin typeface="Times New Roman" panose="02020603050405020304" pitchFamily="18" charset="0"/>
                <a:ea typeface="Times New Roman" panose="02020603050405020304" pitchFamily="18" charset="0"/>
              </a:rPr>
              <a:t>soruşturulan öğrenciye </a:t>
            </a:r>
            <a:r>
              <a:rPr lang="tr-TR" sz="1800" dirty="0">
                <a:effectLst/>
                <a:latin typeface="Times New Roman" panose="02020603050405020304" pitchFamily="18" charset="0"/>
                <a:ea typeface="Times New Roman" panose="02020603050405020304" pitchFamily="18" charset="0"/>
              </a:rPr>
              <a:t>bildirilebilir.</a:t>
            </a:r>
          </a:p>
          <a:p>
            <a:pPr algn="just"/>
            <a:endParaRPr lang="tr-TR"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5918535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476AB3F-E5B3-4D12-858F-6C0C8705C88D}"/>
              </a:ext>
            </a:extLst>
          </p:cNvPr>
          <p:cNvSpPr>
            <a:spLocks noGrp="1"/>
          </p:cNvSpPr>
          <p:nvPr>
            <p:ph type="title"/>
          </p:nvPr>
        </p:nvSpPr>
        <p:spPr/>
        <p:txBody>
          <a:bodyPr/>
          <a:lstStyle/>
          <a:p>
            <a:r>
              <a:rPr lang="tr-TR" dirty="0"/>
              <a:t>MEVZUAT</a:t>
            </a:r>
          </a:p>
        </p:txBody>
      </p:sp>
      <p:sp>
        <p:nvSpPr>
          <p:cNvPr id="3" name="İçerik Yer Tutucusu 2">
            <a:extLst>
              <a:ext uri="{FF2B5EF4-FFF2-40B4-BE49-F238E27FC236}">
                <a16:creationId xmlns:a16="http://schemas.microsoft.com/office/drawing/2014/main" id="{7FA229B7-44F2-46A3-970F-C546136090CA}"/>
              </a:ext>
            </a:extLst>
          </p:cNvPr>
          <p:cNvSpPr>
            <a:spLocks noGrp="1"/>
          </p:cNvSpPr>
          <p:nvPr>
            <p:ph idx="1"/>
          </p:nvPr>
        </p:nvSpPr>
        <p:spPr/>
        <p:txBody>
          <a:bodyPr>
            <a:normAutofit/>
          </a:bodyPr>
          <a:lstStyle/>
          <a:p>
            <a:pPr algn="just"/>
            <a:r>
              <a:rPr lang="tr-TR" sz="1800" b="0" dirty="0">
                <a:effectLst/>
                <a:latin typeface="Times New Roman" panose="02020603050405020304" pitchFamily="18" charset="0"/>
                <a:ea typeface="Calibri" panose="020F0502020204030204" pitchFamily="34" charset="0"/>
              </a:rPr>
              <a:t>Disiplin kurulu, </a:t>
            </a:r>
            <a:r>
              <a:rPr lang="tr-TR" sz="1800" b="0" u="sng" dirty="0">
                <a:effectLst/>
                <a:latin typeface="Times New Roman" panose="02020603050405020304" pitchFamily="18" charset="0"/>
                <a:ea typeface="Calibri" panose="020F0502020204030204" pitchFamily="34" charset="0"/>
              </a:rPr>
              <a:t>başkanın çağrısı</a:t>
            </a:r>
            <a:r>
              <a:rPr lang="tr-TR" sz="1800" b="0" dirty="0">
                <a:effectLst/>
                <a:latin typeface="Times New Roman" panose="02020603050405020304" pitchFamily="18" charset="0"/>
                <a:ea typeface="Calibri" panose="020F0502020204030204" pitchFamily="34" charset="0"/>
              </a:rPr>
              <a:t> üzerine belirlenecek yer, gün ve saatte toplanır.</a:t>
            </a:r>
          </a:p>
          <a:p>
            <a:pPr algn="just"/>
            <a:r>
              <a:rPr lang="tr-TR" sz="1800" dirty="0">
                <a:effectLst/>
                <a:latin typeface="Times New Roman" panose="02020603050405020304" pitchFamily="18" charset="0"/>
                <a:ea typeface="Calibri" panose="020F0502020204030204" pitchFamily="34" charset="0"/>
                <a:cs typeface="Times New Roman" panose="02020603050405020304" pitchFamily="18" charset="0"/>
              </a:rPr>
              <a:t>Toplantı gündeminin hazırlanması, ilgililere duyurulması, kurul çalışmalarının düzenli yürütülmesi, </a:t>
            </a:r>
            <a:r>
              <a:rPr lang="tr-TR" sz="1800" u="sng" dirty="0">
                <a:effectLst/>
                <a:latin typeface="Times New Roman" panose="02020603050405020304" pitchFamily="18" charset="0"/>
                <a:ea typeface="Calibri" panose="020F0502020204030204" pitchFamily="34" charset="0"/>
                <a:cs typeface="Times New Roman" panose="02020603050405020304" pitchFamily="18" charset="0"/>
              </a:rPr>
              <a:t>başkan tarafından</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sağlanır.</a:t>
            </a:r>
            <a:endParaRPr lang="tr-TR" sz="1800" b="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tr-TR" sz="1800" dirty="0">
                <a:effectLst/>
                <a:latin typeface="Times New Roman" panose="02020603050405020304" pitchFamily="18" charset="0"/>
                <a:ea typeface="Calibri" panose="020F0502020204030204" pitchFamily="34" charset="0"/>
                <a:cs typeface="Times New Roman" panose="02020603050405020304" pitchFamily="18" charset="0"/>
              </a:rPr>
              <a:t>Disiplin kurulu olarak yönetim kurulunun </a:t>
            </a:r>
            <a:r>
              <a:rPr lang="tr-TR" sz="1800" u="sng" dirty="0">
                <a:effectLst/>
                <a:latin typeface="Times New Roman" panose="02020603050405020304" pitchFamily="18" charset="0"/>
                <a:ea typeface="Calibri" panose="020F0502020204030204" pitchFamily="34" charset="0"/>
                <a:cs typeface="Times New Roman" panose="02020603050405020304" pitchFamily="18" charset="0"/>
              </a:rPr>
              <a:t>toplantı nisabı</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kurul </a:t>
            </a:r>
            <a:r>
              <a:rPr lang="tr-TR" sz="1800" u="sng" dirty="0">
                <a:effectLst/>
                <a:latin typeface="Times New Roman" panose="02020603050405020304" pitchFamily="18" charset="0"/>
                <a:ea typeface="Calibri" panose="020F0502020204030204" pitchFamily="34" charset="0"/>
                <a:cs typeface="Times New Roman" panose="02020603050405020304" pitchFamily="18" charset="0"/>
              </a:rPr>
              <a:t>üye tam sayısının salt çoğunluğudur</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a:t>
            </a:r>
          </a:p>
          <a:p>
            <a:pPr algn="just"/>
            <a:r>
              <a:rPr lang="tr-TR" sz="1800" dirty="0">
                <a:effectLst/>
                <a:latin typeface="Times New Roman" panose="02020603050405020304" pitchFamily="18" charset="0"/>
                <a:ea typeface="Calibri" panose="020F0502020204030204" pitchFamily="34" charset="0"/>
                <a:cs typeface="Times New Roman" panose="02020603050405020304" pitchFamily="18" charset="0"/>
              </a:rPr>
              <a:t>Disiplin kurullarında raportörlük görevi, başkanın görevlendireceği üye tarafından yürütülür. Raportör üye, havale edilecek dosyanın incelenmesini </a:t>
            </a:r>
            <a:r>
              <a:rPr lang="tr-TR" sz="1800" u="sng" dirty="0">
                <a:effectLst/>
                <a:latin typeface="Times New Roman" panose="02020603050405020304" pitchFamily="18" charset="0"/>
                <a:ea typeface="Calibri" panose="020F0502020204030204" pitchFamily="34" charset="0"/>
                <a:cs typeface="Times New Roman" panose="02020603050405020304" pitchFamily="18" charset="0"/>
              </a:rPr>
              <a:t>en geç </a:t>
            </a:r>
            <a:r>
              <a:rPr lang="tr-TR" sz="1800" u="sng"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5 GÜN</a:t>
            </a:r>
            <a:r>
              <a:rPr lang="tr-TR"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içinde tamamlar.</a:t>
            </a:r>
          </a:p>
          <a:p>
            <a:pPr algn="just"/>
            <a:r>
              <a:rPr lang="tr-TR" sz="1800" b="0" dirty="0">
                <a:effectLst/>
                <a:latin typeface="Times New Roman" panose="02020603050405020304" pitchFamily="18" charset="0"/>
                <a:ea typeface="Calibri" panose="020F0502020204030204" pitchFamily="34" charset="0"/>
              </a:rPr>
              <a:t>Kurulda öncelikle raportörün açıklamaları dinlenir. Kurul gerek görürse soruşturmacıları da dinleyebilir. Görüşmelerin bitiminde oylama yapılır ve karar başkan tarafından açıklanır.</a:t>
            </a:r>
            <a:endParaRPr lang="tr-TR"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endParaRPr lang="tr-TR" sz="18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endParaRPr lang="tr-TR"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813513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746C1C4-187B-4D84-B3E2-C2FFAF42AE1D}"/>
              </a:ext>
            </a:extLst>
          </p:cNvPr>
          <p:cNvSpPr>
            <a:spLocks noGrp="1"/>
          </p:cNvSpPr>
          <p:nvPr>
            <p:ph type="title"/>
          </p:nvPr>
        </p:nvSpPr>
        <p:spPr/>
        <p:txBody>
          <a:bodyPr/>
          <a:lstStyle/>
          <a:p>
            <a:r>
              <a:rPr lang="tr-TR" dirty="0"/>
              <a:t>MEVZUAT</a:t>
            </a:r>
          </a:p>
        </p:txBody>
      </p:sp>
      <p:sp>
        <p:nvSpPr>
          <p:cNvPr id="3" name="İçerik Yer Tutucusu 2">
            <a:extLst>
              <a:ext uri="{FF2B5EF4-FFF2-40B4-BE49-F238E27FC236}">
                <a16:creationId xmlns:a16="http://schemas.microsoft.com/office/drawing/2014/main" id="{5C46E73B-555D-48E2-9622-E56CD3593742}"/>
              </a:ext>
            </a:extLst>
          </p:cNvPr>
          <p:cNvSpPr>
            <a:spLocks noGrp="1"/>
          </p:cNvSpPr>
          <p:nvPr>
            <p:ph idx="1"/>
          </p:nvPr>
        </p:nvSpPr>
        <p:spPr/>
        <p:txBody>
          <a:bodyPr/>
          <a:lstStyle/>
          <a:p>
            <a:pPr algn="just"/>
            <a:r>
              <a:rPr lang="tr-TR" sz="1800" b="0" dirty="0">
                <a:effectLst/>
                <a:latin typeface="Times New Roman" panose="02020603050405020304" pitchFamily="18" charset="0"/>
                <a:ea typeface="Calibri" panose="020F0502020204030204" pitchFamily="34" charset="0"/>
              </a:rPr>
              <a:t>Disiplin kurullarında kararlar, </a:t>
            </a:r>
            <a:r>
              <a:rPr lang="tr-TR" sz="1800" u="sng" dirty="0">
                <a:effectLst/>
                <a:latin typeface="Times New Roman" panose="02020603050405020304" pitchFamily="18" charset="0"/>
                <a:ea typeface="Calibri" panose="020F0502020204030204" pitchFamily="34" charset="0"/>
              </a:rPr>
              <a:t>toplantıya katılanların salt çoğunluğu</a:t>
            </a:r>
            <a:r>
              <a:rPr lang="tr-TR" sz="1800" dirty="0">
                <a:effectLst/>
                <a:latin typeface="Times New Roman" panose="02020603050405020304" pitchFamily="18" charset="0"/>
                <a:ea typeface="Calibri" panose="020F0502020204030204" pitchFamily="34" charset="0"/>
              </a:rPr>
              <a:t> </a:t>
            </a:r>
            <a:r>
              <a:rPr lang="tr-TR" sz="1800" b="0" dirty="0">
                <a:effectLst/>
                <a:latin typeface="Times New Roman" panose="02020603050405020304" pitchFamily="18" charset="0"/>
                <a:ea typeface="Calibri" panose="020F0502020204030204" pitchFamily="34" charset="0"/>
              </a:rPr>
              <a:t>ile alınır. Oyların eşitliği halinde, başkanın kullandığı oy yönünde çoğunluk sağlanmış sayılır.</a:t>
            </a:r>
          </a:p>
          <a:p>
            <a:pPr algn="just"/>
            <a:r>
              <a:rPr lang="tr-TR" sz="1800" b="0" dirty="0">
                <a:effectLst/>
                <a:latin typeface="Times New Roman" panose="02020603050405020304" pitchFamily="18" charset="0"/>
                <a:ea typeface="Calibri" panose="020F0502020204030204" pitchFamily="34" charset="0"/>
              </a:rPr>
              <a:t>Soruşturmacı, disiplin kurulu üyesi ise soruşturmasını yürüttüğü dosyanın toplantılarına </a:t>
            </a:r>
            <a:r>
              <a:rPr lang="tr-TR" sz="1800" b="0" u="sng" dirty="0">
                <a:effectLst/>
                <a:latin typeface="Times New Roman" panose="02020603050405020304" pitchFamily="18" charset="0"/>
                <a:ea typeface="Calibri" panose="020F0502020204030204" pitchFamily="34" charset="0"/>
              </a:rPr>
              <a:t>katılamaz</a:t>
            </a:r>
            <a:r>
              <a:rPr lang="tr-TR" sz="1800" b="0" dirty="0">
                <a:effectLst/>
                <a:latin typeface="Times New Roman" panose="02020603050405020304" pitchFamily="18" charset="0"/>
                <a:ea typeface="Calibri" panose="020F0502020204030204" pitchFamily="34" charset="0"/>
              </a:rPr>
              <a:t> ve </a:t>
            </a:r>
            <a:r>
              <a:rPr lang="tr-TR" sz="1800" b="0" u="sng" dirty="0">
                <a:effectLst/>
                <a:latin typeface="Times New Roman" panose="02020603050405020304" pitchFamily="18" charset="0"/>
                <a:ea typeface="Calibri" panose="020F0502020204030204" pitchFamily="34" charset="0"/>
              </a:rPr>
              <a:t>oy kullanamaz</a:t>
            </a:r>
            <a:r>
              <a:rPr lang="tr-TR" sz="1800" b="0" dirty="0">
                <a:effectLst/>
                <a:latin typeface="Times New Roman" panose="02020603050405020304" pitchFamily="18" charset="0"/>
                <a:ea typeface="Calibri" panose="020F0502020204030204" pitchFamily="34" charset="0"/>
              </a:rPr>
              <a:t>.</a:t>
            </a:r>
          </a:p>
          <a:p>
            <a:pPr algn="just"/>
            <a:r>
              <a:rPr lang="tr-TR" sz="1800" dirty="0">
                <a:effectLst/>
                <a:latin typeface="Times New Roman" panose="02020603050405020304" pitchFamily="18" charset="0"/>
                <a:ea typeface="Calibri" panose="020F0502020204030204" pitchFamily="34" charset="0"/>
                <a:cs typeface="Times New Roman" panose="02020603050405020304" pitchFamily="18" charset="0"/>
              </a:rPr>
              <a:t>Disiplin cezası vermeye yetkili amirler; kınama, yükseköğretim kurumundan bir haftadan bir aya kadar uzaklaştırma cezalarına soruşturmanın </a:t>
            </a:r>
            <a:r>
              <a:rPr lang="tr-TR" sz="1800" u="sng" dirty="0">
                <a:effectLst/>
                <a:latin typeface="Times New Roman" panose="02020603050405020304" pitchFamily="18" charset="0"/>
                <a:ea typeface="Calibri" panose="020F0502020204030204" pitchFamily="34" charset="0"/>
                <a:cs typeface="Times New Roman" panose="02020603050405020304" pitchFamily="18" charset="0"/>
              </a:rPr>
              <a:t>tamamlandığı günden itibaren</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en geç </a:t>
            </a:r>
            <a:r>
              <a:rPr lang="tr-TR" sz="1800" u="sng"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10 GÜN</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içinde karar vermek zorundadır. Diğer disiplin cezalarının verilmesini gerektiren hallerde, dosya derhal disiplin kuruluna havale edilir. Disiplin kurulu, </a:t>
            </a:r>
            <a:r>
              <a:rPr lang="tr-TR" sz="1800" u="sng" dirty="0">
                <a:effectLst/>
                <a:latin typeface="Times New Roman" panose="02020603050405020304" pitchFamily="18" charset="0"/>
                <a:ea typeface="Calibri" panose="020F0502020204030204" pitchFamily="34" charset="0"/>
                <a:cs typeface="Times New Roman" panose="02020603050405020304" pitchFamily="18" charset="0"/>
              </a:rPr>
              <a:t>dosyayı aldığı tarihten itibaren</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en geç </a:t>
            </a:r>
            <a:r>
              <a:rPr lang="tr-TR" sz="1800" u="sng"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10 GÜN</a:t>
            </a:r>
            <a:r>
              <a:rPr lang="tr-TR"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içinde karar verir.</a:t>
            </a:r>
            <a:endParaRPr lang="tr-TR" sz="1800" b="1" dirty="0">
              <a:effectLst/>
              <a:latin typeface="Times New Roman" panose="02020603050405020304" pitchFamily="18" charset="0"/>
              <a:ea typeface="Calibri" panose="020F0502020204030204" pitchFamily="34" charset="0"/>
            </a:endParaRPr>
          </a:p>
          <a:p>
            <a:endParaRPr lang="tr-TR" dirty="0"/>
          </a:p>
        </p:txBody>
      </p:sp>
    </p:spTree>
    <p:extLst>
      <p:ext uri="{BB962C8B-B14F-4D97-AF65-F5344CB8AC3E}">
        <p14:creationId xmlns:p14="http://schemas.microsoft.com/office/powerpoint/2010/main" val="36742104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2BF615D-C64B-488A-9974-13B08863035F}"/>
              </a:ext>
            </a:extLst>
          </p:cNvPr>
          <p:cNvSpPr>
            <a:spLocks noGrp="1"/>
          </p:cNvSpPr>
          <p:nvPr>
            <p:ph type="title"/>
          </p:nvPr>
        </p:nvSpPr>
        <p:spPr/>
        <p:txBody>
          <a:bodyPr/>
          <a:lstStyle/>
          <a:p>
            <a:r>
              <a:rPr lang="tr-TR" dirty="0"/>
              <a:t>MEVZUAT</a:t>
            </a:r>
          </a:p>
        </p:txBody>
      </p:sp>
      <p:sp>
        <p:nvSpPr>
          <p:cNvPr id="3" name="İçerik Yer Tutucusu 2">
            <a:extLst>
              <a:ext uri="{FF2B5EF4-FFF2-40B4-BE49-F238E27FC236}">
                <a16:creationId xmlns:a16="http://schemas.microsoft.com/office/drawing/2014/main" id="{A518A31E-3251-4EDA-863B-69B0945D927F}"/>
              </a:ext>
            </a:extLst>
          </p:cNvPr>
          <p:cNvSpPr>
            <a:spLocks noGrp="1"/>
          </p:cNvSpPr>
          <p:nvPr>
            <p:ph idx="1"/>
          </p:nvPr>
        </p:nvSpPr>
        <p:spPr/>
        <p:txBody>
          <a:bodyPr>
            <a:normAutofit/>
          </a:bodyPr>
          <a:lstStyle/>
          <a:p>
            <a:pPr algn="just"/>
            <a:r>
              <a:rPr lang="tr-TR" sz="1800" dirty="0">
                <a:effectLst/>
                <a:latin typeface="Times New Roman" panose="02020603050405020304" pitchFamily="18" charset="0"/>
                <a:ea typeface="Calibri" panose="020F0502020204030204" pitchFamily="34" charset="0"/>
                <a:cs typeface="Times New Roman" panose="02020603050405020304" pitchFamily="18" charset="0"/>
              </a:rPr>
              <a:t>Disiplin cezalarını vermeye yetkili amirler ile disiplin kurulları, disiplin suçunu oluşturan eylemlerin ağırlığını, soruşturulan öğrencinin daha önce bir disiplin cezası alıp almadığını, işlediği fiil dolayısıyla pişmanlık duyup duymadığını, yükseköğretim kurumundaki geçmiş davranış, çalışma ve başarılarını dikkate alarak </a:t>
            </a:r>
            <a:r>
              <a:rPr lang="tr-TR" sz="1800" u="sng" dirty="0">
                <a:effectLst/>
                <a:latin typeface="Times New Roman" panose="02020603050405020304" pitchFamily="18" charset="0"/>
                <a:ea typeface="Calibri" panose="020F0502020204030204" pitchFamily="34" charset="0"/>
                <a:cs typeface="Times New Roman" panose="02020603050405020304" pitchFamily="18" charset="0"/>
              </a:rPr>
              <a:t>bir derece</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alt ceza verebilir. Bir derece alt cezayı, asıl cezayı vermeye yetkili makam verir.</a:t>
            </a:r>
          </a:p>
          <a:p>
            <a:pPr algn="just"/>
            <a:r>
              <a:rPr lang="tr-TR" sz="1800" dirty="0">
                <a:solidFill>
                  <a:srgbClr val="1C283D"/>
                </a:solidFill>
                <a:effectLst/>
                <a:latin typeface="Times New Roman" panose="02020603050405020304" pitchFamily="18" charset="0"/>
                <a:ea typeface="Times New Roman" panose="02020603050405020304" pitchFamily="18" charset="0"/>
              </a:rPr>
              <a:t>Disiplin cezası verilmesini gerektiren fiillerin </a:t>
            </a:r>
            <a:r>
              <a:rPr lang="tr-TR" sz="1800" u="sng" dirty="0">
                <a:solidFill>
                  <a:srgbClr val="1C283D"/>
                </a:solidFill>
                <a:effectLst/>
                <a:latin typeface="Times New Roman" panose="02020603050405020304" pitchFamily="18" charset="0"/>
                <a:ea typeface="Times New Roman" panose="02020603050405020304" pitchFamily="18" charset="0"/>
              </a:rPr>
              <a:t>işlendiği tarihten</a:t>
            </a:r>
            <a:r>
              <a:rPr lang="tr-TR" sz="1800" dirty="0">
                <a:solidFill>
                  <a:srgbClr val="1C283D"/>
                </a:solidFill>
                <a:effectLst/>
                <a:latin typeface="Times New Roman" panose="02020603050405020304" pitchFamily="18" charset="0"/>
                <a:ea typeface="Times New Roman" panose="02020603050405020304" pitchFamily="18" charset="0"/>
              </a:rPr>
              <a:t> itibaren </a:t>
            </a:r>
            <a:r>
              <a:rPr lang="tr-TR" sz="1800" u="sng" dirty="0">
                <a:solidFill>
                  <a:schemeClr val="tx1"/>
                </a:solidFill>
                <a:effectLst/>
                <a:latin typeface="Times New Roman" panose="02020603050405020304" pitchFamily="18" charset="0"/>
                <a:ea typeface="Times New Roman" panose="02020603050405020304" pitchFamily="18" charset="0"/>
              </a:rPr>
              <a:t>2 YIL</a:t>
            </a:r>
            <a:r>
              <a:rPr lang="tr-TR" sz="1800" dirty="0">
                <a:solidFill>
                  <a:srgbClr val="1C283D"/>
                </a:solidFill>
                <a:effectLst/>
                <a:latin typeface="Times New Roman" panose="02020603050405020304" pitchFamily="18" charset="0"/>
                <a:ea typeface="Times New Roman" panose="02020603050405020304" pitchFamily="18" charset="0"/>
              </a:rPr>
              <a:t> geçmiş ise disiplin cezası verilemez. Ancak,  ‘’</a:t>
            </a:r>
            <a:r>
              <a:rPr lang="tr-TR" sz="1800" i="1" dirty="0">
                <a:solidFill>
                  <a:srgbClr val="1C283D"/>
                </a:solidFill>
                <a:effectLst/>
                <a:latin typeface="Times New Roman" panose="02020603050405020304" pitchFamily="18" charset="0"/>
                <a:ea typeface="Times New Roman" panose="02020603050405020304" pitchFamily="18" charset="0"/>
              </a:rPr>
              <a:t>Mahkeme kararıyla kesinleşmiş olmak kaydıyla suç işlemek amacıyla örgüt kurmak, böyle bir örgütü yönetmek veya bu amaçla kurulan örgüte üye olmak’’</a:t>
            </a:r>
            <a:r>
              <a:rPr lang="tr-TR" sz="1800" b="1" i="1" dirty="0">
                <a:solidFill>
                  <a:srgbClr val="1C283D"/>
                </a:solidFill>
                <a:effectLst/>
                <a:latin typeface="Times New Roman" panose="02020603050405020304" pitchFamily="18" charset="0"/>
                <a:ea typeface="Times New Roman" panose="02020603050405020304" pitchFamily="18" charset="0"/>
              </a:rPr>
              <a:t> </a:t>
            </a:r>
            <a:r>
              <a:rPr lang="tr-TR" sz="1800" dirty="0">
                <a:solidFill>
                  <a:srgbClr val="1C283D"/>
                </a:solidFill>
                <a:effectLst/>
                <a:latin typeface="Times New Roman" panose="02020603050405020304" pitchFamily="18" charset="0"/>
                <a:ea typeface="Times New Roman" panose="02020603050405020304" pitchFamily="18" charset="0"/>
              </a:rPr>
              <a:t>hükmü kapsamındaki fiillerde; zamanaşımı süresi, </a:t>
            </a:r>
            <a:r>
              <a:rPr lang="tr-TR" sz="1800" u="sng" dirty="0">
                <a:solidFill>
                  <a:srgbClr val="1C283D"/>
                </a:solidFill>
                <a:effectLst/>
                <a:latin typeface="Times New Roman" panose="02020603050405020304" pitchFamily="18" charset="0"/>
                <a:ea typeface="Times New Roman" panose="02020603050405020304" pitchFamily="18" charset="0"/>
              </a:rPr>
              <a:t>adli yargı hükmünün kesinleştiği günden itibaren</a:t>
            </a:r>
            <a:r>
              <a:rPr lang="tr-TR" sz="1800" dirty="0">
                <a:solidFill>
                  <a:srgbClr val="1C283D"/>
                </a:solidFill>
                <a:effectLst/>
                <a:latin typeface="Times New Roman" panose="02020603050405020304" pitchFamily="18" charset="0"/>
                <a:ea typeface="Times New Roman" panose="02020603050405020304" pitchFamily="18" charset="0"/>
              </a:rPr>
              <a:t> başlar.</a:t>
            </a:r>
            <a:endParaRPr lang="tr-TR"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376759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A66E36C-DCE4-4E78-BF6B-CFA0B0F684C7}"/>
              </a:ext>
            </a:extLst>
          </p:cNvPr>
          <p:cNvSpPr>
            <a:spLocks noGrp="1"/>
          </p:cNvSpPr>
          <p:nvPr>
            <p:ph type="title"/>
          </p:nvPr>
        </p:nvSpPr>
        <p:spPr/>
        <p:txBody>
          <a:bodyPr/>
          <a:lstStyle/>
          <a:p>
            <a:r>
              <a:rPr lang="tr-TR" dirty="0"/>
              <a:t>MEVZUAT</a:t>
            </a:r>
          </a:p>
        </p:txBody>
      </p:sp>
      <p:graphicFrame>
        <p:nvGraphicFramePr>
          <p:cNvPr id="4" name="Tablo 4">
            <a:extLst>
              <a:ext uri="{FF2B5EF4-FFF2-40B4-BE49-F238E27FC236}">
                <a16:creationId xmlns:a16="http://schemas.microsoft.com/office/drawing/2014/main" id="{11D4CBE9-C1C4-4D80-AC59-3F575E557A66}"/>
              </a:ext>
            </a:extLst>
          </p:cNvPr>
          <p:cNvGraphicFramePr>
            <a:graphicFrameLocks noGrp="1"/>
          </p:cNvGraphicFramePr>
          <p:nvPr>
            <p:ph idx="1"/>
            <p:extLst>
              <p:ext uri="{D42A27DB-BD31-4B8C-83A1-F6EECF244321}">
                <p14:modId xmlns:p14="http://schemas.microsoft.com/office/powerpoint/2010/main" val="3784602280"/>
              </p:ext>
            </p:extLst>
          </p:nvPr>
        </p:nvGraphicFramePr>
        <p:xfrm>
          <a:off x="1295401" y="2456795"/>
          <a:ext cx="9601197" cy="3754120"/>
        </p:xfrm>
        <a:graphic>
          <a:graphicData uri="http://schemas.openxmlformats.org/drawingml/2006/table">
            <a:tbl>
              <a:tblPr firstRow="1" bandRow="1">
                <a:tableStyleId>{5C22544A-7EE6-4342-B048-85BDC9FD1C3A}</a:tableStyleId>
              </a:tblPr>
              <a:tblGrid>
                <a:gridCol w="3200399">
                  <a:extLst>
                    <a:ext uri="{9D8B030D-6E8A-4147-A177-3AD203B41FA5}">
                      <a16:colId xmlns:a16="http://schemas.microsoft.com/office/drawing/2014/main" val="2696288535"/>
                    </a:ext>
                  </a:extLst>
                </a:gridCol>
                <a:gridCol w="3200399">
                  <a:extLst>
                    <a:ext uri="{9D8B030D-6E8A-4147-A177-3AD203B41FA5}">
                      <a16:colId xmlns:a16="http://schemas.microsoft.com/office/drawing/2014/main" val="4124126973"/>
                    </a:ext>
                  </a:extLst>
                </a:gridCol>
                <a:gridCol w="3200399">
                  <a:extLst>
                    <a:ext uri="{9D8B030D-6E8A-4147-A177-3AD203B41FA5}">
                      <a16:colId xmlns:a16="http://schemas.microsoft.com/office/drawing/2014/main" val="445649092"/>
                    </a:ext>
                  </a:extLst>
                </a:gridCol>
              </a:tblGrid>
              <a:tr h="370840">
                <a:tc>
                  <a:txBody>
                    <a:bodyPr/>
                    <a:lstStyle/>
                    <a:p>
                      <a:pPr algn="ctr"/>
                      <a:r>
                        <a:rPr lang="tr-TR" dirty="0"/>
                        <a:t>FİİLİN İŞLENDİĞİ YER</a:t>
                      </a:r>
                    </a:p>
                  </a:txBody>
                  <a:tcPr/>
                </a:tc>
                <a:tc>
                  <a:txBody>
                    <a:bodyPr/>
                    <a:lstStyle/>
                    <a:p>
                      <a:pPr algn="ctr"/>
                      <a:r>
                        <a:rPr lang="tr-TR" dirty="0"/>
                        <a:t>VERİLECEK CEZA</a:t>
                      </a:r>
                    </a:p>
                  </a:txBody>
                  <a:tcPr/>
                </a:tc>
                <a:tc>
                  <a:txBody>
                    <a:bodyPr/>
                    <a:lstStyle/>
                    <a:p>
                      <a:pPr algn="ctr"/>
                      <a:r>
                        <a:rPr lang="tr-TR" dirty="0"/>
                        <a:t>VERECEK MAKAM</a:t>
                      </a:r>
                    </a:p>
                  </a:txBody>
                  <a:tcPr/>
                </a:tc>
                <a:extLst>
                  <a:ext uri="{0D108BD9-81ED-4DB2-BD59-A6C34878D82A}">
                    <a16:rowId xmlns:a16="http://schemas.microsoft.com/office/drawing/2014/main" val="2352607519"/>
                  </a:ext>
                </a:extLst>
              </a:tr>
              <a:tr h="185420">
                <a:tc rowSpan="2">
                  <a:txBody>
                    <a:bodyPr/>
                    <a:lstStyle/>
                    <a:p>
                      <a:r>
                        <a:rPr lang="tr-TR" sz="1800" dirty="0">
                          <a:effectLst/>
                          <a:latin typeface="Times New Roman" panose="02020603050405020304" pitchFamily="18" charset="0"/>
                          <a:ea typeface="Calibri" panose="020F0502020204030204" pitchFamily="34" charset="0"/>
                        </a:rPr>
                        <a:t>Tek bir birim içerisinde</a:t>
                      </a:r>
                      <a:endParaRPr lang="tr-TR" dirty="0"/>
                    </a:p>
                  </a:txBody>
                  <a:tcPr/>
                </a:tc>
                <a:tc>
                  <a:txBody>
                    <a:bodyPr/>
                    <a:lstStyle/>
                    <a:p>
                      <a:r>
                        <a:rPr lang="tr-TR" sz="1800" dirty="0">
                          <a:effectLst/>
                          <a:latin typeface="Times New Roman" panose="02020603050405020304" pitchFamily="18" charset="0"/>
                          <a:ea typeface="Calibri" panose="020F0502020204030204" pitchFamily="34" charset="0"/>
                        </a:rPr>
                        <a:t>Kınama</a:t>
                      </a:r>
                      <a:endParaRPr lang="tr-TR" dirty="0"/>
                    </a:p>
                  </a:txBody>
                  <a:tcPr/>
                </a:tc>
                <a:tc>
                  <a:txBody>
                    <a:bodyPr/>
                    <a:lstStyle/>
                    <a:p>
                      <a:r>
                        <a:rPr lang="tr-TR" sz="1800" dirty="0">
                          <a:effectLst/>
                          <a:latin typeface="Times New Roman" panose="02020603050405020304" pitchFamily="18" charset="0"/>
                          <a:ea typeface="Times New Roman" panose="02020603050405020304" pitchFamily="18" charset="0"/>
                        </a:rPr>
                        <a:t>İlgili dekan veya müdür</a:t>
                      </a:r>
                      <a:endParaRPr lang="tr-TR" dirty="0"/>
                    </a:p>
                  </a:txBody>
                  <a:tcPr/>
                </a:tc>
                <a:extLst>
                  <a:ext uri="{0D108BD9-81ED-4DB2-BD59-A6C34878D82A}">
                    <a16:rowId xmlns:a16="http://schemas.microsoft.com/office/drawing/2014/main" val="368930588"/>
                  </a:ext>
                </a:extLst>
              </a:tr>
              <a:tr h="185420">
                <a:tc vMerge="1">
                  <a:txBody>
                    <a:bodyPr/>
                    <a:lstStyle/>
                    <a:p>
                      <a:endParaRPr lang="tr-TR"/>
                    </a:p>
                  </a:txBody>
                  <a:tcPr/>
                </a:tc>
                <a:tc>
                  <a:txBody>
                    <a:bodyPr/>
                    <a:lstStyle/>
                    <a:p>
                      <a:r>
                        <a:rPr lang="tr-TR" sz="1800" dirty="0">
                          <a:effectLst/>
                          <a:latin typeface="Times New Roman" panose="02020603050405020304" pitchFamily="18" charset="0"/>
                          <a:ea typeface="Calibri" panose="020F0502020204030204" pitchFamily="34" charset="0"/>
                        </a:rPr>
                        <a:t>Bir haftadan bir aya kadar uzaklaştırma</a:t>
                      </a:r>
                      <a:endParaRPr lang="tr-TR" dirty="0"/>
                    </a:p>
                  </a:txBody>
                  <a:tcPr/>
                </a:tc>
                <a:tc>
                  <a:txBody>
                    <a:bodyPr/>
                    <a:lstStyle/>
                    <a:p>
                      <a:r>
                        <a:rPr lang="tr-TR" sz="1800" dirty="0">
                          <a:effectLst/>
                          <a:latin typeface="Times New Roman" panose="02020603050405020304" pitchFamily="18" charset="0"/>
                          <a:ea typeface="Times New Roman" panose="02020603050405020304" pitchFamily="18" charset="0"/>
                        </a:rPr>
                        <a:t>İlgili dekan veya müdür</a:t>
                      </a:r>
                      <a:endParaRPr lang="tr-TR" dirty="0"/>
                    </a:p>
                  </a:txBody>
                  <a:tcPr/>
                </a:tc>
                <a:extLst>
                  <a:ext uri="{0D108BD9-81ED-4DB2-BD59-A6C34878D82A}">
                    <a16:rowId xmlns:a16="http://schemas.microsoft.com/office/drawing/2014/main" val="4104985842"/>
                  </a:ext>
                </a:extLst>
              </a:tr>
              <a:tr h="185420">
                <a:tc rowSpan="2">
                  <a:txBody>
                    <a:bodyPr/>
                    <a:lstStyle/>
                    <a:p>
                      <a:r>
                        <a:rPr lang="tr-TR" sz="1800" dirty="0">
                          <a:effectLst/>
                          <a:latin typeface="Times New Roman" panose="02020603050405020304" pitchFamily="18" charset="0"/>
                          <a:ea typeface="Calibri" panose="020F0502020204030204" pitchFamily="34" charset="0"/>
                        </a:rPr>
                        <a:t>Müşterek mekanlarda</a:t>
                      </a:r>
                      <a:endParaRPr lang="tr-TR" dirty="0"/>
                    </a:p>
                  </a:txBody>
                  <a:tcPr/>
                </a:tc>
                <a:tc>
                  <a:txBody>
                    <a:bodyPr/>
                    <a:lstStyle/>
                    <a:p>
                      <a:r>
                        <a:rPr lang="tr-TR" sz="1800" dirty="0">
                          <a:effectLst/>
                          <a:latin typeface="Times New Roman" panose="02020603050405020304" pitchFamily="18" charset="0"/>
                          <a:ea typeface="Calibri" panose="020F0502020204030204" pitchFamily="34" charset="0"/>
                        </a:rPr>
                        <a:t>Kınama</a:t>
                      </a:r>
                      <a:endParaRPr lang="tr-TR" dirty="0"/>
                    </a:p>
                  </a:txBody>
                  <a:tcPr/>
                </a:tc>
                <a:tc>
                  <a:txBody>
                    <a:bodyPr/>
                    <a:lstStyle/>
                    <a:p>
                      <a:r>
                        <a:rPr lang="tr-TR" sz="1800" dirty="0">
                          <a:effectLst/>
                          <a:latin typeface="Times New Roman" panose="02020603050405020304" pitchFamily="18" charset="0"/>
                          <a:ea typeface="Calibri" panose="020F0502020204030204" pitchFamily="34" charset="0"/>
                        </a:rPr>
                        <a:t>Rektör</a:t>
                      </a:r>
                      <a:endParaRPr lang="tr-TR" dirty="0"/>
                    </a:p>
                  </a:txBody>
                  <a:tcPr/>
                </a:tc>
                <a:extLst>
                  <a:ext uri="{0D108BD9-81ED-4DB2-BD59-A6C34878D82A}">
                    <a16:rowId xmlns:a16="http://schemas.microsoft.com/office/drawing/2014/main" val="3291304880"/>
                  </a:ext>
                </a:extLst>
              </a:tr>
              <a:tr h="185420">
                <a:tc vMerge="1">
                  <a:txBody>
                    <a:bodyPr/>
                    <a:lstStyle/>
                    <a:p>
                      <a:endParaRPr lang="tr-TR"/>
                    </a:p>
                  </a:txBody>
                  <a:tcPr/>
                </a:tc>
                <a:tc>
                  <a:txBody>
                    <a:bodyPr/>
                    <a:lstStyle/>
                    <a:p>
                      <a:r>
                        <a:rPr lang="tr-TR" sz="1800" dirty="0">
                          <a:effectLst/>
                          <a:latin typeface="Times New Roman" panose="02020603050405020304" pitchFamily="18" charset="0"/>
                          <a:ea typeface="Calibri" panose="020F0502020204030204" pitchFamily="34" charset="0"/>
                        </a:rPr>
                        <a:t>Bir haftadan bir aya kadar uzaklaştırma</a:t>
                      </a:r>
                      <a:endParaRPr lang="tr-TR" dirty="0"/>
                    </a:p>
                  </a:txBody>
                  <a:tcPr/>
                </a:tc>
                <a:tc>
                  <a:txBody>
                    <a:bodyPr/>
                    <a:lstStyle/>
                    <a:p>
                      <a:r>
                        <a:rPr lang="tr-TR" sz="1800" dirty="0">
                          <a:effectLst/>
                          <a:latin typeface="Times New Roman" panose="02020603050405020304" pitchFamily="18" charset="0"/>
                          <a:ea typeface="Calibri" panose="020F0502020204030204" pitchFamily="34" charset="0"/>
                        </a:rPr>
                        <a:t>Rektör</a:t>
                      </a:r>
                      <a:endParaRPr lang="tr-TR" dirty="0"/>
                    </a:p>
                  </a:txBody>
                  <a:tcPr/>
                </a:tc>
                <a:extLst>
                  <a:ext uri="{0D108BD9-81ED-4DB2-BD59-A6C34878D82A}">
                    <a16:rowId xmlns:a16="http://schemas.microsoft.com/office/drawing/2014/main" val="2453165917"/>
                  </a:ext>
                </a:extLst>
              </a:tr>
              <a:tr h="213360">
                <a:tc rowSpan="3">
                  <a:txBody>
                    <a:bodyPr/>
                    <a:lstStyle/>
                    <a:p>
                      <a:r>
                        <a:rPr lang="tr-TR" sz="1800" dirty="0">
                          <a:effectLst/>
                          <a:latin typeface="Times New Roman" panose="02020603050405020304" pitchFamily="18" charset="0"/>
                          <a:ea typeface="Calibri" panose="020F0502020204030204" pitchFamily="34" charset="0"/>
                        </a:rPr>
                        <a:t>Tek bir birim içerisinde veya müşterek mekanlarda</a:t>
                      </a:r>
                      <a:endParaRPr lang="tr-TR" dirty="0"/>
                    </a:p>
                  </a:txBody>
                  <a:tcPr/>
                </a:tc>
                <a:tc>
                  <a:txBody>
                    <a:bodyPr/>
                    <a:lstStyle/>
                    <a:p>
                      <a:r>
                        <a:rPr lang="tr-TR" sz="1800" dirty="0">
                          <a:effectLst/>
                          <a:latin typeface="Times New Roman" panose="02020603050405020304" pitchFamily="18" charset="0"/>
                          <a:ea typeface="Calibri" panose="020F0502020204030204" pitchFamily="34" charset="0"/>
                        </a:rPr>
                        <a:t>Bir yarıyıl uzaklaştırma</a:t>
                      </a:r>
                      <a:endParaRPr lang="tr-TR" dirty="0"/>
                    </a:p>
                  </a:txBody>
                  <a:tcPr/>
                </a:tc>
                <a:tc>
                  <a:txBody>
                    <a:bodyPr/>
                    <a:lstStyle/>
                    <a:p>
                      <a:r>
                        <a:rPr lang="tr-TR" sz="1800" dirty="0">
                          <a:effectLst/>
                          <a:latin typeface="Times New Roman" panose="02020603050405020304" pitchFamily="18" charset="0"/>
                          <a:ea typeface="Calibri" panose="020F0502020204030204" pitchFamily="34" charset="0"/>
                        </a:rPr>
                        <a:t>Yetkili disiplin kurulu</a:t>
                      </a:r>
                      <a:endParaRPr lang="tr-TR" dirty="0"/>
                    </a:p>
                  </a:txBody>
                  <a:tcPr/>
                </a:tc>
                <a:extLst>
                  <a:ext uri="{0D108BD9-81ED-4DB2-BD59-A6C34878D82A}">
                    <a16:rowId xmlns:a16="http://schemas.microsoft.com/office/drawing/2014/main" val="1626117210"/>
                  </a:ext>
                </a:extLst>
              </a:tr>
              <a:tr h="213360">
                <a:tc vMerge="1">
                  <a:txBody>
                    <a:bodyPr/>
                    <a:lstStyle/>
                    <a:p>
                      <a:endParaRPr lang="tr-TR"/>
                    </a:p>
                  </a:txBody>
                  <a:tcPr/>
                </a:tc>
                <a:tc>
                  <a:txBody>
                    <a:bodyPr/>
                    <a:lstStyle/>
                    <a:p>
                      <a:r>
                        <a:rPr lang="tr-TR" sz="1800" dirty="0">
                          <a:effectLst/>
                          <a:latin typeface="Times New Roman" panose="02020603050405020304" pitchFamily="18" charset="0"/>
                          <a:ea typeface="Calibri" panose="020F0502020204030204" pitchFamily="34" charset="0"/>
                        </a:rPr>
                        <a:t>İki yarıyıl uzaklaştırma</a:t>
                      </a:r>
                      <a:endParaRPr lang="tr-TR" dirty="0"/>
                    </a:p>
                  </a:txBody>
                  <a:tcPr/>
                </a:tc>
                <a:tc>
                  <a:txBody>
                    <a:bodyPr/>
                    <a:lstStyle/>
                    <a:p>
                      <a:r>
                        <a:rPr lang="tr-TR" sz="1800" dirty="0">
                          <a:effectLst/>
                          <a:latin typeface="Times New Roman" panose="02020603050405020304" pitchFamily="18" charset="0"/>
                          <a:ea typeface="Calibri" panose="020F0502020204030204" pitchFamily="34" charset="0"/>
                        </a:rPr>
                        <a:t>Yetkili disiplin kurulu</a:t>
                      </a:r>
                      <a:endParaRPr lang="tr-TR" dirty="0"/>
                    </a:p>
                  </a:txBody>
                  <a:tcPr/>
                </a:tc>
                <a:extLst>
                  <a:ext uri="{0D108BD9-81ED-4DB2-BD59-A6C34878D82A}">
                    <a16:rowId xmlns:a16="http://schemas.microsoft.com/office/drawing/2014/main" val="4174431428"/>
                  </a:ext>
                </a:extLst>
              </a:tr>
              <a:tr h="213360">
                <a:tc vMerge="1">
                  <a:txBody>
                    <a:bodyPr/>
                    <a:lstStyle/>
                    <a:p>
                      <a:endParaRPr lang="tr-TR"/>
                    </a:p>
                  </a:txBody>
                  <a:tcPr/>
                </a:tc>
                <a:tc>
                  <a:txBody>
                    <a:bodyPr/>
                    <a:lstStyle/>
                    <a:p>
                      <a:r>
                        <a:rPr lang="tr-TR" sz="1800" dirty="0">
                          <a:effectLst/>
                          <a:latin typeface="Times New Roman" panose="02020603050405020304" pitchFamily="18" charset="0"/>
                          <a:ea typeface="Calibri" panose="020F0502020204030204" pitchFamily="34" charset="0"/>
                        </a:rPr>
                        <a:t>Yükseköğretim kurumundan çıkarma</a:t>
                      </a:r>
                      <a:endParaRPr lang="tr-TR" dirty="0"/>
                    </a:p>
                  </a:txBody>
                  <a:tcPr/>
                </a:tc>
                <a:tc>
                  <a:txBody>
                    <a:bodyPr/>
                    <a:lstStyle/>
                    <a:p>
                      <a:r>
                        <a:rPr lang="tr-TR" sz="1800" dirty="0">
                          <a:effectLst/>
                          <a:latin typeface="Times New Roman" panose="02020603050405020304" pitchFamily="18" charset="0"/>
                          <a:ea typeface="Calibri" panose="020F0502020204030204" pitchFamily="34" charset="0"/>
                        </a:rPr>
                        <a:t>Yetkili disiplin kurulu</a:t>
                      </a:r>
                      <a:endParaRPr lang="tr-TR" dirty="0"/>
                    </a:p>
                  </a:txBody>
                  <a:tcPr/>
                </a:tc>
                <a:extLst>
                  <a:ext uri="{0D108BD9-81ED-4DB2-BD59-A6C34878D82A}">
                    <a16:rowId xmlns:a16="http://schemas.microsoft.com/office/drawing/2014/main" val="2355926267"/>
                  </a:ext>
                </a:extLst>
              </a:tr>
            </a:tbl>
          </a:graphicData>
        </a:graphic>
      </p:graphicFrame>
    </p:spTree>
    <p:extLst>
      <p:ext uri="{BB962C8B-B14F-4D97-AF65-F5344CB8AC3E}">
        <p14:creationId xmlns:p14="http://schemas.microsoft.com/office/powerpoint/2010/main" val="17960017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4ECCB40-0E5A-412A-89EB-51657655E660}"/>
              </a:ext>
            </a:extLst>
          </p:cNvPr>
          <p:cNvSpPr>
            <a:spLocks noGrp="1"/>
          </p:cNvSpPr>
          <p:nvPr>
            <p:ph type="title"/>
          </p:nvPr>
        </p:nvSpPr>
        <p:spPr/>
        <p:txBody>
          <a:bodyPr/>
          <a:lstStyle/>
          <a:p>
            <a:r>
              <a:rPr lang="tr-TR" dirty="0"/>
              <a:t>MEVZUAT</a:t>
            </a:r>
          </a:p>
        </p:txBody>
      </p:sp>
      <p:sp>
        <p:nvSpPr>
          <p:cNvPr id="3" name="İçerik Yer Tutucusu 2">
            <a:extLst>
              <a:ext uri="{FF2B5EF4-FFF2-40B4-BE49-F238E27FC236}">
                <a16:creationId xmlns:a16="http://schemas.microsoft.com/office/drawing/2014/main" id="{521D73C8-3FCD-4452-A7A0-500B4D950385}"/>
              </a:ext>
            </a:extLst>
          </p:cNvPr>
          <p:cNvSpPr>
            <a:spLocks noGrp="1"/>
          </p:cNvSpPr>
          <p:nvPr>
            <p:ph idx="1"/>
          </p:nvPr>
        </p:nvSpPr>
        <p:spPr/>
        <p:txBody>
          <a:bodyPr/>
          <a:lstStyle/>
          <a:p>
            <a:pPr algn="just"/>
            <a:r>
              <a:rPr lang="tr-TR" sz="1800" dirty="0">
                <a:effectLst/>
                <a:latin typeface="Times New Roman" panose="02020603050405020304" pitchFamily="18" charset="0"/>
                <a:ea typeface="Times New Roman" panose="02020603050405020304" pitchFamily="18" charset="0"/>
              </a:rPr>
              <a:t>Fakülte, enstitü, konservatuvar, yüksekokul veya meslek yüksekokulunca yürütülen soruşturmalarda </a:t>
            </a:r>
            <a:r>
              <a:rPr lang="tr-TR" sz="1800" u="sng" dirty="0">
                <a:solidFill>
                  <a:schemeClr val="tx1"/>
                </a:solidFill>
                <a:effectLst/>
                <a:latin typeface="Times New Roman" panose="02020603050405020304" pitchFamily="18" charset="0"/>
                <a:ea typeface="Times New Roman" panose="02020603050405020304" pitchFamily="18" charset="0"/>
              </a:rPr>
              <a:t>bu birimlerin yönetim kurulları</a:t>
            </a:r>
            <a:r>
              <a:rPr lang="tr-TR" sz="1800" dirty="0">
                <a:effectLst/>
                <a:latin typeface="Times New Roman" panose="02020603050405020304" pitchFamily="18" charset="0"/>
                <a:ea typeface="Times New Roman" panose="02020603050405020304" pitchFamily="18" charset="0"/>
              </a:rPr>
              <a:t>, rektörlük tarafından yürütülen soruşturmalarda ise </a:t>
            </a:r>
            <a:r>
              <a:rPr lang="tr-TR" sz="1800" u="sng" dirty="0">
                <a:solidFill>
                  <a:schemeClr val="tx1"/>
                </a:solidFill>
                <a:effectLst/>
                <a:latin typeface="Times New Roman" panose="02020603050405020304" pitchFamily="18" charset="0"/>
                <a:ea typeface="Times New Roman" panose="02020603050405020304" pitchFamily="18" charset="0"/>
              </a:rPr>
              <a:t>üniversite yönetim kurulu</a:t>
            </a:r>
            <a:r>
              <a:rPr lang="tr-TR" sz="1800" dirty="0">
                <a:effectLst/>
                <a:latin typeface="Times New Roman" panose="02020603050405020304" pitchFamily="18" charset="0"/>
                <a:ea typeface="Times New Roman" panose="02020603050405020304" pitchFamily="18" charset="0"/>
              </a:rPr>
              <a:t>, disiplin kurulu görevini yerine getirir.</a:t>
            </a:r>
          </a:p>
          <a:p>
            <a:pPr algn="just"/>
            <a:r>
              <a:rPr lang="tr-TR" sz="1800" dirty="0">
                <a:solidFill>
                  <a:srgbClr val="000000"/>
                </a:solidFill>
                <a:effectLst/>
                <a:latin typeface="Times New Roman" panose="02020603050405020304" pitchFamily="18" charset="0"/>
                <a:ea typeface="Times New Roman" panose="02020603050405020304" pitchFamily="18" charset="0"/>
              </a:rPr>
              <a:t>Disiplin cezası vermeye yetkili makamlar; soruşturmada eksiklik olduğunun tespiti halinde eksikliklerin giderilmesi amacıyla dosyayı </a:t>
            </a:r>
            <a:r>
              <a:rPr lang="tr-TR" sz="1800" u="sng" dirty="0">
                <a:solidFill>
                  <a:srgbClr val="000000"/>
                </a:solidFill>
                <a:effectLst/>
                <a:latin typeface="Times New Roman" panose="02020603050405020304" pitchFamily="18" charset="0"/>
                <a:ea typeface="Times New Roman" panose="02020603050405020304" pitchFamily="18" charset="0"/>
              </a:rPr>
              <a:t>iade edebilir</a:t>
            </a:r>
            <a:r>
              <a:rPr lang="tr-TR" sz="1800" dirty="0">
                <a:solidFill>
                  <a:srgbClr val="000000"/>
                </a:solidFill>
                <a:effectLst/>
                <a:latin typeface="Times New Roman" panose="02020603050405020304" pitchFamily="18" charset="0"/>
                <a:ea typeface="Times New Roman" panose="02020603050405020304" pitchFamily="18" charset="0"/>
              </a:rPr>
              <a:t>, soruşturmacı tarafından önerilen disiplin cezasını </a:t>
            </a:r>
            <a:r>
              <a:rPr lang="tr-TR" sz="1800" u="sng" dirty="0">
                <a:solidFill>
                  <a:srgbClr val="000000"/>
                </a:solidFill>
                <a:effectLst/>
                <a:latin typeface="Times New Roman" panose="02020603050405020304" pitchFamily="18" charset="0"/>
                <a:ea typeface="Times New Roman" panose="02020603050405020304" pitchFamily="18" charset="0"/>
              </a:rPr>
              <a:t>aynen verebilir</a:t>
            </a:r>
            <a:r>
              <a:rPr lang="tr-TR" sz="1800" dirty="0">
                <a:solidFill>
                  <a:srgbClr val="000000"/>
                </a:solidFill>
                <a:effectLst/>
                <a:latin typeface="Times New Roman" panose="02020603050405020304" pitchFamily="18" charset="0"/>
                <a:ea typeface="Times New Roman" panose="02020603050405020304" pitchFamily="18" charset="0"/>
              </a:rPr>
              <a:t>, </a:t>
            </a:r>
            <a:r>
              <a:rPr lang="tr-TR" sz="1800" u="sng" dirty="0">
                <a:solidFill>
                  <a:srgbClr val="000000"/>
                </a:solidFill>
                <a:effectLst/>
                <a:latin typeface="Times New Roman" panose="02020603050405020304" pitchFamily="18" charset="0"/>
                <a:ea typeface="Times New Roman" panose="02020603050405020304" pitchFamily="18" charset="0"/>
              </a:rPr>
              <a:t>hafifletebilir</a:t>
            </a:r>
            <a:r>
              <a:rPr lang="tr-TR" sz="1800" dirty="0">
                <a:solidFill>
                  <a:srgbClr val="000000"/>
                </a:solidFill>
                <a:effectLst/>
                <a:latin typeface="Times New Roman" panose="02020603050405020304" pitchFamily="18" charset="0"/>
                <a:ea typeface="Times New Roman" panose="02020603050405020304" pitchFamily="18" charset="0"/>
              </a:rPr>
              <a:t> veya </a:t>
            </a:r>
            <a:r>
              <a:rPr lang="tr-TR" sz="1800" u="sng" dirty="0">
                <a:solidFill>
                  <a:srgbClr val="000000"/>
                </a:solidFill>
                <a:effectLst/>
                <a:latin typeface="Times New Roman" panose="02020603050405020304" pitchFamily="18" charset="0"/>
                <a:ea typeface="Times New Roman" panose="02020603050405020304" pitchFamily="18" charset="0"/>
              </a:rPr>
              <a:t>reddedebilir</a:t>
            </a:r>
            <a:r>
              <a:rPr lang="tr-TR" sz="1800" dirty="0">
                <a:solidFill>
                  <a:srgbClr val="000000"/>
                </a:solidFill>
                <a:effectLst/>
                <a:latin typeface="Times New Roman" panose="02020603050405020304" pitchFamily="18" charset="0"/>
                <a:ea typeface="Times New Roman" panose="02020603050405020304" pitchFamily="18" charset="0"/>
              </a:rPr>
              <a:t>. </a:t>
            </a:r>
            <a:endParaRPr lang="tr-TR" sz="1800" dirty="0">
              <a:solidFill>
                <a:srgbClr val="000000"/>
              </a:solidFill>
              <a:latin typeface="Times New Roman" panose="02020603050405020304" pitchFamily="18" charset="0"/>
              <a:ea typeface="Times New Roman" panose="02020603050405020304" pitchFamily="18" charset="0"/>
            </a:endParaRPr>
          </a:p>
          <a:p>
            <a:pPr algn="just"/>
            <a:r>
              <a:rPr lang="tr-TR" sz="1800" dirty="0">
                <a:effectLst/>
                <a:latin typeface="Calibri" panose="020F0502020204030204" pitchFamily="34" charset="0"/>
                <a:ea typeface="Calibri" panose="020F0502020204030204" pitchFamily="34" charset="0"/>
                <a:cs typeface="Times New Roman" panose="02020603050405020304" pitchFamily="18" charset="0"/>
              </a:rPr>
              <a:t>Aynı fiile birden fazla disiplin cezası </a:t>
            </a:r>
            <a:r>
              <a:rPr lang="tr-TR" sz="1800" u="sng" dirty="0">
                <a:effectLst/>
                <a:latin typeface="Calibri" panose="020F0502020204030204" pitchFamily="34" charset="0"/>
                <a:ea typeface="Calibri" panose="020F0502020204030204" pitchFamily="34" charset="0"/>
                <a:cs typeface="Times New Roman" panose="02020603050405020304" pitchFamily="18" charset="0"/>
              </a:rPr>
              <a:t>verilemez</a:t>
            </a:r>
            <a:r>
              <a:rPr lang="tr-TR" sz="1800" dirty="0">
                <a:effectLst/>
                <a:latin typeface="Calibri" panose="020F0502020204030204" pitchFamily="34" charset="0"/>
                <a:ea typeface="Calibri" panose="020F0502020204030204" pitchFamily="34" charset="0"/>
                <a:cs typeface="Times New Roman" panose="02020603050405020304" pitchFamily="18" charset="0"/>
              </a:rPr>
              <a:t>. Fiilin birden fazla disiplin suçu teşkil etmesi hâlinde bu suçlardan </a:t>
            </a:r>
            <a:r>
              <a:rPr lang="tr-TR" sz="1800" u="sng" dirty="0">
                <a:effectLst/>
                <a:latin typeface="Calibri" panose="020F0502020204030204" pitchFamily="34" charset="0"/>
                <a:ea typeface="Calibri" panose="020F0502020204030204" pitchFamily="34" charset="0"/>
                <a:cs typeface="Times New Roman" panose="02020603050405020304" pitchFamily="18" charset="0"/>
              </a:rPr>
              <a:t>en ağır</a:t>
            </a:r>
            <a:r>
              <a:rPr lang="tr-TR" sz="1800" dirty="0">
                <a:effectLst/>
                <a:latin typeface="Calibri" panose="020F0502020204030204" pitchFamily="34" charset="0"/>
                <a:ea typeface="Calibri" panose="020F0502020204030204" pitchFamily="34" charset="0"/>
                <a:cs typeface="Times New Roman" panose="02020603050405020304" pitchFamily="18" charset="0"/>
              </a:rPr>
              <a:t> cezayı gerektiren disiplin cezası verilir.</a:t>
            </a:r>
          </a:p>
          <a:p>
            <a:pPr algn="just"/>
            <a:endParaRPr lang="tr-TR"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39258790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k">
  <a:themeElements>
    <a:clrScheme name="Organik">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k">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k">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TM02900743[[fn=Organik]]</Template>
  <TotalTime>541</TotalTime>
  <Words>1057</Words>
  <Application>Microsoft Office PowerPoint</Application>
  <PresentationFormat>Geniş ekran</PresentationFormat>
  <Paragraphs>63</Paragraphs>
  <Slides>12</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12</vt:i4>
      </vt:variant>
    </vt:vector>
  </HeadingPairs>
  <TitlesOfParts>
    <vt:vector size="17" baseType="lpstr">
      <vt:lpstr>Arial</vt:lpstr>
      <vt:lpstr>Calibri</vt:lpstr>
      <vt:lpstr>Garamond</vt:lpstr>
      <vt:lpstr>Times New Roman</vt:lpstr>
      <vt:lpstr>Organik</vt:lpstr>
      <vt:lpstr>ÖĞRENCİ DİSİPLİN SORUŞTURMASI SÜRECİ</vt:lpstr>
      <vt:lpstr>MEVZUAT</vt:lpstr>
      <vt:lpstr>MEVZUAT</vt:lpstr>
      <vt:lpstr>MEVZUAT</vt:lpstr>
      <vt:lpstr>MEVZUAT</vt:lpstr>
      <vt:lpstr>MEVZUAT</vt:lpstr>
      <vt:lpstr>MEVZUAT</vt:lpstr>
      <vt:lpstr>MEVZUAT</vt:lpstr>
      <vt:lpstr>MEVZUAT</vt:lpstr>
      <vt:lpstr>MEVZUAT</vt:lpstr>
      <vt:lpstr>MEVZUAT</vt:lpstr>
      <vt:lpstr>MEVZUAT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WPS Presentation</dc:title>
  <dc:creator>MEHMET ALİ UZUN</dc:creator>
  <cp:lastModifiedBy>MEHMET ALİ UZUN</cp:lastModifiedBy>
  <cp:revision>88</cp:revision>
  <dcterms:created xsi:type="dcterms:W3CDTF">2025-02-10T07:45:22Z</dcterms:created>
  <dcterms:modified xsi:type="dcterms:W3CDTF">2025-02-19T12:03:06Z</dcterms:modified>
</cp:coreProperties>
</file>